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77" r:id="rId2"/>
  </p:sldMasterIdLst>
  <p:notesMasterIdLst>
    <p:notesMasterId r:id="rId59"/>
  </p:notesMasterIdLst>
  <p:sldIdLst>
    <p:sldId id="277" r:id="rId3"/>
    <p:sldId id="827" r:id="rId4"/>
    <p:sldId id="828" r:id="rId5"/>
    <p:sldId id="829" r:id="rId6"/>
    <p:sldId id="864" r:id="rId7"/>
    <p:sldId id="830" r:id="rId8"/>
    <p:sldId id="831" r:id="rId9"/>
    <p:sldId id="886" r:id="rId10"/>
    <p:sldId id="885" r:id="rId11"/>
    <p:sldId id="884" r:id="rId12"/>
    <p:sldId id="832" r:id="rId13"/>
    <p:sldId id="881" r:id="rId14"/>
    <p:sldId id="833" r:id="rId15"/>
    <p:sldId id="883" r:id="rId16"/>
    <p:sldId id="834" r:id="rId17"/>
    <p:sldId id="835" r:id="rId18"/>
    <p:sldId id="836" r:id="rId19"/>
    <p:sldId id="882" r:id="rId20"/>
    <p:sldId id="837" r:id="rId21"/>
    <p:sldId id="876" r:id="rId22"/>
    <p:sldId id="878" r:id="rId23"/>
    <p:sldId id="879" r:id="rId24"/>
    <p:sldId id="880" r:id="rId25"/>
    <p:sldId id="838" r:id="rId26"/>
    <p:sldId id="839" r:id="rId27"/>
    <p:sldId id="840" r:id="rId28"/>
    <p:sldId id="841" r:id="rId29"/>
    <p:sldId id="842" r:id="rId30"/>
    <p:sldId id="846" r:id="rId31"/>
    <p:sldId id="847" r:id="rId32"/>
    <p:sldId id="848" r:id="rId33"/>
    <p:sldId id="849" r:id="rId34"/>
    <p:sldId id="850" r:id="rId35"/>
    <p:sldId id="851" r:id="rId36"/>
    <p:sldId id="852" r:id="rId37"/>
    <p:sldId id="853" r:id="rId38"/>
    <p:sldId id="854" r:id="rId39"/>
    <p:sldId id="855" r:id="rId40"/>
    <p:sldId id="856" r:id="rId41"/>
    <p:sldId id="857" r:id="rId42"/>
    <p:sldId id="858" r:id="rId43"/>
    <p:sldId id="859" r:id="rId44"/>
    <p:sldId id="860" r:id="rId45"/>
    <p:sldId id="861" r:id="rId46"/>
    <p:sldId id="862" r:id="rId47"/>
    <p:sldId id="863" r:id="rId48"/>
    <p:sldId id="865" r:id="rId49"/>
    <p:sldId id="866" r:id="rId50"/>
    <p:sldId id="867" r:id="rId51"/>
    <p:sldId id="868" r:id="rId52"/>
    <p:sldId id="869" r:id="rId53"/>
    <p:sldId id="870" r:id="rId54"/>
    <p:sldId id="887" r:id="rId55"/>
    <p:sldId id="871" r:id="rId56"/>
    <p:sldId id="872" r:id="rId57"/>
    <p:sldId id="517" r:id="rId58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Constantia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Constantia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Constantia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Constantia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Constantia" pitchFamily="18" charset="0"/>
        <a:ea typeface="+mn-ea"/>
        <a:cs typeface="Arial" charset="0"/>
      </a:defRPr>
    </a:lvl5pPr>
    <a:lvl6pPr marL="2286000" algn="l" defTabSz="914400" rtl="0" eaLnBrk="1" latinLnBrk="0" hangingPunct="1">
      <a:defRPr sz="2600" kern="1200">
        <a:solidFill>
          <a:schemeClr val="tx1"/>
        </a:solidFill>
        <a:latin typeface="Constantia" pitchFamily="18" charset="0"/>
        <a:ea typeface="+mn-ea"/>
        <a:cs typeface="Arial" charset="0"/>
      </a:defRPr>
    </a:lvl6pPr>
    <a:lvl7pPr marL="2743200" algn="l" defTabSz="914400" rtl="0" eaLnBrk="1" latinLnBrk="0" hangingPunct="1">
      <a:defRPr sz="2600" kern="1200">
        <a:solidFill>
          <a:schemeClr val="tx1"/>
        </a:solidFill>
        <a:latin typeface="Constantia" pitchFamily="18" charset="0"/>
        <a:ea typeface="+mn-ea"/>
        <a:cs typeface="Arial" charset="0"/>
      </a:defRPr>
    </a:lvl7pPr>
    <a:lvl8pPr marL="3200400" algn="l" defTabSz="914400" rtl="0" eaLnBrk="1" latinLnBrk="0" hangingPunct="1">
      <a:defRPr sz="2600" kern="1200">
        <a:solidFill>
          <a:schemeClr val="tx1"/>
        </a:solidFill>
        <a:latin typeface="Constantia" pitchFamily="18" charset="0"/>
        <a:ea typeface="+mn-ea"/>
        <a:cs typeface="Arial" charset="0"/>
      </a:defRPr>
    </a:lvl8pPr>
    <a:lvl9pPr marL="3657600" algn="l" defTabSz="914400" rtl="0" eaLnBrk="1" latinLnBrk="0" hangingPunct="1">
      <a:defRPr sz="2600" kern="1200">
        <a:solidFill>
          <a:schemeClr val="tx1"/>
        </a:solidFill>
        <a:latin typeface="Constantia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DC11F"/>
    <a:srgbClr val="00CC00"/>
    <a:srgbClr val="200AC2"/>
    <a:srgbClr val="990000"/>
    <a:srgbClr val="F36253"/>
    <a:srgbClr val="57F380"/>
    <a:srgbClr val="008000"/>
    <a:srgbClr val="04DE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49" autoAdjust="0"/>
    <p:restoredTop sz="99137" autoAdjust="0"/>
  </p:normalViewPr>
  <p:slideViewPr>
    <p:cSldViewPr>
      <p:cViewPr varScale="1">
        <p:scale>
          <a:sx n="74" d="100"/>
          <a:sy n="74" d="100"/>
        </p:scale>
        <p:origin x="116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10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pt-BR"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pt-BR"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0E82548-1889-47D3-BC8E-8518858F4076}" type="datetimeFigureOut">
              <a:rPr lang="pt-BR"/>
              <a:pPr>
                <a:defRPr/>
              </a:pPr>
              <a:t>01/07/2022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pt-BR"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pt-BR"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7EE8A7C-228C-4810-8C08-00E88F34BBE2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18763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t>Esta apresentação demonstra os novos recursos do PowerPoint e é visualizada com melhor resolução no modo Apresentação de Slides. Esses slides foram projetados para fornecer a você idéias excelentes de criação de apresentações no PowerPoint 2010.</a:t>
            </a:r>
          </a:p>
          <a:p>
            <a:pPr eaLnBrk="1" hangingPunct="1">
              <a:spcBef>
                <a:spcPct val="0"/>
              </a:spcBef>
            </a:pPr>
            <a:endParaRPr/>
          </a:p>
          <a:p>
            <a:pPr eaLnBrk="1" hangingPunct="1">
              <a:spcBef>
                <a:spcPct val="0"/>
              </a:spcBef>
            </a:pPr>
            <a:r>
              <a:t>Para obter mais exemplos de modelos, clique na guia Arquivo e, na guia Novo, clique em Exemplos de Modelos.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733152-8BD7-42C7-B7AD-F612DE7F24FA}" type="slidenum">
              <a:rPr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8811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9E924A7E-0734-4D03-8E0E-7B2687616D3B}" type="slidenum">
              <a:rPr kumimoji="0" lang="pt-BR" altLang="pt-B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11</a:t>
            </a:fld>
            <a:endParaRPr kumimoji="0" lang="pt-BR" altLang="pt-B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542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Text Box 2"/>
          <p:cNvSpPr txBox="1">
            <a:spLocks noChangeArrowheads="1"/>
          </p:cNvSpPr>
          <p:nvPr/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17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1"/>
          <p:cNvSpPr txBox="1">
            <a:spLocks noChangeArrowheads="1"/>
          </p:cNvSpPr>
          <p:nvPr/>
        </p:nvSpPr>
        <p:spPr bwMode="auto">
          <a:xfrm>
            <a:off x="-600075" y="0"/>
            <a:ext cx="4800600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pt-BR" altLang="pt-BR" sz="2400">
              <a:solidFill>
                <a:schemeClr val="bg1"/>
              </a:solidFill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503238" y="4316413"/>
            <a:ext cx="5856287" cy="4060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7886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3FF33291-B284-411B-B32D-8B03AF60D80D}" type="slidenum">
              <a:rPr kumimoji="0" lang="pt-BR" altLang="pt-B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13</a:t>
            </a:fld>
            <a:endParaRPr kumimoji="0" lang="pt-BR" altLang="pt-B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552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300" name="Text Box 2"/>
          <p:cNvSpPr txBox="1">
            <a:spLocks noChangeArrowheads="1"/>
          </p:cNvSpPr>
          <p:nvPr/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314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1"/>
          <p:cNvSpPr txBox="1">
            <a:spLocks noChangeArrowheads="1"/>
          </p:cNvSpPr>
          <p:nvPr/>
        </p:nvSpPr>
        <p:spPr bwMode="auto">
          <a:xfrm>
            <a:off x="-600075" y="0"/>
            <a:ext cx="4800600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pt-BR" altLang="pt-BR" sz="2400">
              <a:solidFill>
                <a:schemeClr val="bg1"/>
              </a:solidFill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503238" y="4316413"/>
            <a:ext cx="5856287" cy="4060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630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3A019095-3AD8-4325-936C-D366DD1863EF}" type="slidenum">
              <a:rPr kumimoji="0" lang="pt-BR" altLang="pt-B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15</a:t>
            </a:fld>
            <a:endParaRPr kumimoji="0" lang="pt-BR" altLang="pt-B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56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Text Box 2"/>
          <p:cNvSpPr txBox="1">
            <a:spLocks noChangeArrowheads="1"/>
          </p:cNvSpPr>
          <p:nvPr/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4804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BAF94876-E70A-4195-AF2C-40DB78B004B3}" type="slidenum">
              <a:rPr kumimoji="0" lang="pt-BR" altLang="pt-B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16</a:t>
            </a:fld>
            <a:endParaRPr kumimoji="0" lang="pt-BR" altLang="pt-B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573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8" name="Text Box 2"/>
          <p:cNvSpPr txBox="1">
            <a:spLocks noChangeArrowheads="1"/>
          </p:cNvSpPr>
          <p:nvPr/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0067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9BB29B55-BC66-473F-BD69-262F00B5CF10}" type="slidenum">
              <a:rPr kumimoji="0" lang="pt-BR" altLang="pt-B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17</a:t>
            </a:fld>
            <a:endParaRPr kumimoji="0" lang="pt-BR" altLang="pt-B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583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2" name="Text Box 2"/>
          <p:cNvSpPr txBox="1">
            <a:spLocks noChangeArrowheads="1"/>
          </p:cNvSpPr>
          <p:nvPr/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6791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1"/>
          <p:cNvSpPr txBox="1">
            <a:spLocks noChangeArrowheads="1"/>
          </p:cNvSpPr>
          <p:nvPr/>
        </p:nvSpPr>
        <p:spPr bwMode="auto">
          <a:xfrm>
            <a:off x="-600075" y="0"/>
            <a:ext cx="4800600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pt-BR" altLang="pt-BR" sz="2400">
              <a:solidFill>
                <a:schemeClr val="bg1"/>
              </a:solidFill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503238" y="4316413"/>
            <a:ext cx="5856287" cy="4060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4906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67C05CC9-4CD2-4AC0-8B19-7F246D560301}" type="slidenum">
              <a:rPr kumimoji="0" lang="pt-BR" altLang="pt-B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19</a:t>
            </a:fld>
            <a:endParaRPr kumimoji="0" lang="pt-BR" altLang="pt-B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593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6" name="Text Box 2"/>
          <p:cNvSpPr txBox="1">
            <a:spLocks noChangeArrowheads="1"/>
          </p:cNvSpPr>
          <p:nvPr/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5038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598488" y="0"/>
            <a:ext cx="4795838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850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27F27A38-7077-40EF-94DF-C65AABFD475A}" type="slidenum">
              <a:rPr kumimoji="0" lang="pt-BR" altLang="pt-B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2</a:t>
            </a:fld>
            <a:endParaRPr kumimoji="0" lang="pt-BR" altLang="pt-B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491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6" name="Text Box 2"/>
          <p:cNvSpPr txBox="1">
            <a:spLocks noChangeArrowheads="1"/>
          </p:cNvSpPr>
          <p:nvPr/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819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1"/>
          <p:cNvSpPr txBox="1">
            <a:spLocks noChangeArrowheads="1"/>
          </p:cNvSpPr>
          <p:nvPr/>
        </p:nvSpPr>
        <p:spPr bwMode="auto">
          <a:xfrm>
            <a:off x="-600075" y="0"/>
            <a:ext cx="4800600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pt-BR" altLang="pt-BR" sz="2400">
              <a:solidFill>
                <a:schemeClr val="bg1"/>
              </a:solidFill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503238" y="4316413"/>
            <a:ext cx="5856287" cy="4060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1570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598488" y="0"/>
            <a:ext cx="4795838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094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598488" y="0"/>
            <a:ext cx="4795838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3409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89831CD3-F195-49F5-8E60-3B1B7B67A482}" type="slidenum">
              <a:rPr kumimoji="0" lang="pt-BR" altLang="pt-B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24</a:t>
            </a:fld>
            <a:endParaRPr kumimoji="0" lang="pt-BR" altLang="pt-B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604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Text Box 2"/>
          <p:cNvSpPr txBox="1">
            <a:spLocks noChangeArrowheads="1"/>
          </p:cNvSpPr>
          <p:nvPr/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5744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CB9A8B74-54D0-4F2A-BE7A-E0D5A36EC85A}" type="slidenum">
              <a:rPr kumimoji="0" lang="pt-BR" altLang="pt-B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25</a:t>
            </a:fld>
            <a:endParaRPr kumimoji="0" lang="pt-BR" altLang="pt-B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61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4" name="Text Box 2"/>
          <p:cNvSpPr txBox="1">
            <a:spLocks noChangeArrowheads="1"/>
          </p:cNvSpPr>
          <p:nvPr/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2596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3A14B7D2-5A41-49E9-99A9-7D568CF3C6BA}" type="slidenum">
              <a:rPr kumimoji="0" lang="pt-BR" altLang="pt-B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26</a:t>
            </a:fld>
            <a:endParaRPr kumimoji="0" lang="pt-BR" altLang="pt-B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624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Text Box 2"/>
          <p:cNvSpPr txBox="1">
            <a:spLocks noChangeArrowheads="1"/>
          </p:cNvSpPr>
          <p:nvPr/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4717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AFD5720E-C679-44B6-B904-9059A2CB8845}" type="slidenum">
              <a:rPr kumimoji="0" lang="pt-BR" altLang="pt-B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27</a:t>
            </a:fld>
            <a:endParaRPr kumimoji="0" lang="pt-BR" altLang="pt-B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634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2" name="Text Box 2"/>
          <p:cNvSpPr txBox="1">
            <a:spLocks noChangeArrowheads="1"/>
          </p:cNvSpPr>
          <p:nvPr/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7178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F9FA8A79-40FF-4D4C-A799-E53E31427490}" type="slidenum">
              <a:rPr kumimoji="0" lang="pt-BR" altLang="pt-B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28</a:t>
            </a:fld>
            <a:endParaRPr kumimoji="0" lang="pt-BR" altLang="pt-B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645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6" name="Text Box 2"/>
          <p:cNvSpPr txBox="1">
            <a:spLocks noChangeArrowheads="1"/>
          </p:cNvSpPr>
          <p:nvPr/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9365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930D3FA1-EDE2-4599-A9C2-FE7DF0DE1CD4}" type="slidenum">
              <a:rPr kumimoji="0" lang="pt-BR" altLang="pt-B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29</a:t>
            </a:fld>
            <a:endParaRPr kumimoji="0" lang="pt-BR" altLang="pt-B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686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2" name="Text Box 2"/>
          <p:cNvSpPr txBox="1">
            <a:spLocks noChangeArrowheads="1"/>
          </p:cNvSpPr>
          <p:nvPr/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060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A6408585-0A79-420C-A582-7C62385FB6D8}" type="slidenum">
              <a:rPr kumimoji="0" lang="pt-BR" altLang="pt-B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30</a:t>
            </a:fld>
            <a:endParaRPr kumimoji="0" lang="pt-BR" altLang="pt-B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69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6" name="Text Box 2"/>
          <p:cNvSpPr txBox="1">
            <a:spLocks noChangeArrowheads="1"/>
          </p:cNvSpPr>
          <p:nvPr/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871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11B3493E-3E9E-46D3-B70A-82CB7B04FEE1}" type="slidenum">
              <a:rPr kumimoji="0" lang="pt-BR" altLang="pt-B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3</a:t>
            </a:fld>
            <a:endParaRPr kumimoji="0" lang="pt-BR" altLang="pt-B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Text Box 2"/>
          <p:cNvSpPr txBox="1">
            <a:spLocks noChangeArrowheads="1"/>
          </p:cNvSpPr>
          <p:nvPr/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5336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C60061D7-DC43-47EA-8A92-4D3E31A0CA03}" type="slidenum">
              <a:rPr kumimoji="0" lang="pt-BR" altLang="pt-B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31</a:t>
            </a:fld>
            <a:endParaRPr kumimoji="0" lang="pt-BR" altLang="pt-B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706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0" name="Text Box 2"/>
          <p:cNvSpPr txBox="1">
            <a:spLocks noChangeArrowheads="1"/>
          </p:cNvSpPr>
          <p:nvPr/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0212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FF14202B-6A92-47A9-B47C-FA73FDF83516}" type="slidenum">
              <a:rPr kumimoji="0" lang="pt-BR" altLang="pt-B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32</a:t>
            </a:fld>
            <a:endParaRPr kumimoji="0" lang="pt-BR" altLang="pt-B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7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4" name="Text Box 2"/>
          <p:cNvSpPr txBox="1">
            <a:spLocks noChangeArrowheads="1"/>
          </p:cNvSpPr>
          <p:nvPr/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8991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F8957BA6-1660-4F7C-B0FE-5AF39DA94D76}" type="slidenum">
              <a:rPr kumimoji="0" lang="pt-BR" altLang="pt-B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33</a:t>
            </a:fld>
            <a:endParaRPr kumimoji="0" lang="pt-BR" altLang="pt-B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727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8" name="Text Box 2"/>
          <p:cNvSpPr txBox="1">
            <a:spLocks noChangeArrowheads="1"/>
          </p:cNvSpPr>
          <p:nvPr/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0195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186EB2ED-CF73-4408-A628-B44319F92479}" type="slidenum">
              <a:rPr kumimoji="0" lang="pt-BR" altLang="pt-B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34</a:t>
            </a:fld>
            <a:endParaRPr kumimoji="0" lang="pt-BR" altLang="pt-B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737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2" name="Text Box 2"/>
          <p:cNvSpPr txBox="1">
            <a:spLocks noChangeArrowheads="1"/>
          </p:cNvSpPr>
          <p:nvPr/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6767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6C2A66CC-208B-4C05-AEAA-7F7B732B48CB}" type="slidenum">
              <a:rPr kumimoji="0" lang="pt-BR" altLang="pt-B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35</a:t>
            </a:fld>
            <a:endParaRPr kumimoji="0" lang="pt-BR" altLang="pt-B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6" name="Text Box 2"/>
          <p:cNvSpPr txBox="1">
            <a:spLocks noChangeArrowheads="1"/>
          </p:cNvSpPr>
          <p:nvPr/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8975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4B89DF02-39D3-49EE-9095-6B0D40738EFA}" type="slidenum">
              <a:rPr kumimoji="0" lang="pt-BR" altLang="pt-B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36</a:t>
            </a:fld>
            <a:endParaRPr kumimoji="0" lang="pt-BR" altLang="pt-B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757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80" name="Text Box 2"/>
          <p:cNvSpPr txBox="1">
            <a:spLocks noChangeArrowheads="1"/>
          </p:cNvSpPr>
          <p:nvPr/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0235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CDA7EB34-190B-48C1-89DB-9D094C446C04}" type="slidenum">
              <a:rPr kumimoji="0" lang="pt-BR" altLang="pt-B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37</a:t>
            </a:fld>
            <a:endParaRPr kumimoji="0" lang="pt-BR" altLang="pt-B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768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4" name="Text Box 2"/>
          <p:cNvSpPr txBox="1">
            <a:spLocks noChangeArrowheads="1"/>
          </p:cNvSpPr>
          <p:nvPr/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0332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550D43A8-BE1B-49B8-8979-B9B1A34EEDCD}" type="slidenum">
              <a:rPr kumimoji="0" lang="pt-BR" altLang="pt-B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38</a:t>
            </a:fld>
            <a:endParaRPr kumimoji="0" lang="pt-BR" altLang="pt-B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8" name="Text Box 2"/>
          <p:cNvSpPr txBox="1">
            <a:spLocks noChangeArrowheads="1"/>
          </p:cNvSpPr>
          <p:nvPr/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2950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09C80593-DFFE-4565-9178-E06514BC377D}" type="slidenum">
              <a:rPr kumimoji="0" lang="pt-BR" altLang="pt-B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39</a:t>
            </a:fld>
            <a:endParaRPr kumimoji="0" lang="pt-BR" altLang="pt-B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788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2" name="Text Box 2"/>
          <p:cNvSpPr txBox="1">
            <a:spLocks noChangeArrowheads="1"/>
          </p:cNvSpPr>
          <p:nvPr/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0707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FDFF3834-F919-46E4-8B4F-2265FC56E74A}" type="slidenum">
              <a:rPr kumimoji="0" lang="pt-BR" altLang="pt-B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40</a:t>
            </a:fld>
            <a:endParaRPr kumimoji="0" lang="pt-BR" altLang="pt-B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798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6" name="Text Box 2"/>
          <p:cNvSpPr txBox="1">
            <a:spLocks noChangeArrowheads="1"/>
          </p:cNvSpPr>
          <p:nvPr/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355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BE2F8AC6-FCFC-4B87-8DD9-7A87F086E4EC}" type="slidenum">
              <a:rPr kumimoji="0" lang="pt-BR" altLang="pt-B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4</a:t>
            </a:fld>
            <a:endParaRPr kumimoji="0" lang="pt-BR" altLang="pt-B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512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4" name="Text Box 2"/>
          <p:cNvSpPr txBox="1">
            <a:spLocks noChangeArrowheads="1"/>
          </p:cNvSpPr>
          <p:nvPr/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770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955B1636-E328-4A25-9AC5-1278CDC497AC}" type="slidenum">
              <a:rPr kumimoji="0" lang="pt-BR" altLang="pt-B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41</a:t>
            </a:fld>
            <a:endParaRPr kumimoji="0" lang="pt-BR" altLang="pt-B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808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900" name="Text Box 2"/>
          <p:cNvSpPr txBox="1">
            <a:spLocks noChangeArrowheads="1"/>
          </p:cNvSpPr>
          <p:nvPr/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0319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329C1950-93D9-4C62-91F2-8D06CF5391E5}" type="slidenum">
              <a:rPr kumimoji="0" lang="pt-BR" altLang="pt-B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42</a:t>
            </a:fld>
            <a:endParaRPr kumimoji="0" lang="pt-BR" altLang="pt-B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819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4" name="Text Box 2"/>
          <p:cNvSpPr txBox="1">
            <a:spLocks noChangeArrowheads="1"/>
          </p:cNvSpPr>
          <p:nvPr/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9522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9235AD99-1DB0-427B-ABCF-F718CBAAC307}" type="slidenum">
              <a:rPr kumimoji="0" lang="pt-BR" altLang="pt-B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43</a:t>
            </a:fld>
            <a:endParaRPr kumimoji="0" lang="pt-BR" altLang="pt-B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829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8" name="Text Box 2"/>
          <p:cNvSpPr txBox="1">
            <a:spLocks noChangeArrowheads="1"/>
          </p:cNvSpPr>
          <p:nvPr/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5615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265C2185-B591-41D5-8A38-8610836CD211}" type="slidenum">
              <a:rPr kumimoji="0" lang="pt-BR" altLang="pt-B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44</a:t>
            </a:fld>
            <a:endParaRPr kumimoji="0" lang="pt-BR" altLang="pt-B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839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2" name="Text Box 2"/>
          <p:cNvSpPr txBox="1">
            <a:spLocks noChangeArrowheads="1"/>
          </p:cNvSpPr>
          <p:nvPr/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7016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CF92D70E-909B-4BBB-B1A6-13FD882996F1}" type="slidenum">
              <a:rPr kumimoji="0" lang="pt-BR" altLang="pt-B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45</a:t>
            </a:fld>
            <a:endParaRPr kumimoji="0" lang="pt-BR" altLang="pt-B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849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6" name="Text Box 2"/>
          <p:cNvSpPr txBox="1">
            <a:spLocks noChangeArrowheads="1"/>
          </p:cNvSpPr>
          <p:nvPr/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87975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1FF2C114-802F-4E11-91A2-1CAD52A9C814}" type="slidenum">
              <a:rPr kumimoji="0" lang="pt-BR" altLang="pt-B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46</a:t>
            </a:fld>
            <a:endParaRPr kumimoji="0" lang="pt-BR" altLang="pt-B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860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20" name="Text Box 2"/>
          <p:cNvSpPr txBox="1">
            <a:spLocks noChangeArrowheads="1"/>
          </p:cNvSpPr>
          <p:nvPr/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2566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1"/>
          <p:cNvSpPr txBox="1">
            <a:spLocks noChangeArrowheads="1"/>
          </p:cNvSpPr>
          <p:nvPr/>
        </p:nvSpPr>
        <p:spPr bwMode="auto">
          <a:xfrm>
            <a:off x="-600075" y="0"/>
            <a:ext cx="4800600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pt-BR" altLang="pt-BR" sz="2400">
              <a:solidFill>
                <a:schemeClr val="bg1"/>
              </a:solidFill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78851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503238" y="4316413"/>
            <a:ext cx="5856287" cy="4060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9310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1"/>
          <p:cNvSpPr txBox="1">
            <a:spLocks noChangeArrowheads="1"/>
          </p:cNvSpPr>
          <p:nvPr/>
        </p:nvSpPr>
        <p:spPr bwMode="auto">
          <a:xfrm>
            <a:off x="0" y="0"/>
            <a:ext cx="3600450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pt-BR" altLang="pt-BR" sz="2400">
              <a:solidFill>
                <a:schemeClr val="bg1"/>
              </a:solidFill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80899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503238" y="4316413"/>
            <a:ext cx="5856287" cy="4060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6912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600075" y="0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09865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1"/>
          <p:cNvSpPr txBox="1">
            <a:spLocks noChangeArrowheads="1"/>
          </p:cNvSpPr>
          <p:nvPr/>
        </p:nvSpPr>
        <p:spPr bwMode="auto">
          <a:xfrm>
            <a:off x="-600075" y="0"/>
            <a:ext cx="4800600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pt-BR" altLang="pt-BR" sz="2400">
              <a:solidFill>
                <a:schemeClr val="bg1"/>
              </a:solidFill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84995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503238" y="4316413"/>
            <a:ext cx="5856287" cy="4060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139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"/>
          <p:cNvSpPr txBox="1">
            <a:spLocks noChangeArrowheads="1"/>
          </p:cNvSpPr>
          <p:nvPr/>
        </p:nvSpPr>
        <p:spPr bwMode="auto">
          <a:xfrm>
            <a:off x="0" y="0"/>
            <a:ext cx="3600450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pt-BR" altLang="pt-BR" sz="2400">
              <a:solidFill>
                <a:schemeClr val="bg1"/>
              </a:solidFill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503238" y="4316413"/>
            <a:ext cx="5856287" cy="4060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890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B862FFE9-D00E-43A3-ACA3-CBE0C73BEAC4}" type="slidenum">
              <a:rPr kumimoji="0" lang="pt-BR" altLang="pt-B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6</a:t>
            </a:fld>
            <a:endParaRPr kumimoji="0" lang="pt-BR" altLang="pt-B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Text Box 2"/>
          <p:cNvSpPr txBox="1">
            <a:spLocks noChangeArrowheads="1"/>
          </p:cNvSpPr>
          <p:nvPr/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411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EDB0A262-5874-42E7-A6F4-02315C500F1B}" type="slidenum">
              <a:rPr kumimoji="0" lang="pt-BR" altLang="pt-B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7</a:t>
            </a:fld>
            <a:endParaRPr kumimoji="0" lang="pt-BR" altLang="pt-B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532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2" name="Text Box 2"/>
          <p:cNvSpPr txBox="1">
            <a:spLocks noChangeArrowheads="1"/>
          </p:cNvSpPr>
          <p:nvPr/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589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1"/>
          <p:cNvSpPr txBox="1">
            <a:spLocks noChangeArrowheads="1"/>
          </p:cNvSpPr>
          <p:nvPr/>
        </p:nvSpPr>
        <p:spPr bwMode="auto">
          <a:xfrm>
            <a:off x="-600075" y="0"/>
            <a:ext cx="4800600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pt-BR" altLang="pt-BR" sz="2400">
              <a:solidFill>
                <a:schemeClr val="bg1"/>
              </a:solidFill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503238" y="4316413"/>
            <a:ext cx="5856287" cy="4060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925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1"/>
          <p:cNvSpPr txBox="1">
            <a:spLocks noChangeArrowheads="1"/>
          </p:cNvSpPr>
          <p:nvPr/>
        </p:nvSpPr>
        <p:spPr bwMode="auto">
          <a:xfrm>
            <a:off x="-600075" y="0"/>
            <a:ext cx="4800600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pt-BR" altLang="pt-BR" sz="2400">
              <a:solidFill>
                <a:schemeClr val="bg1"/>
              </a:solidFill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503238" y="4316413"/>
            <a:ext cx="5856287" cy="4060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827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20638"/>
            <a:ext cx="34988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20638"/>
            <a:ext cx="5624512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2817813"/>
            <a:ext cx="7669212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2819400"/>
            <a:ext cx="14605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5089525"/>
            <a:ext cx="9097962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3"/>
          <p:cNvSpPr/>
          <p:nvPr userDrawn="1"/>
        </p:nvSpPr>
        <p:spPr>
          <a:xfrm>
            <a:off x="8755063" y="2470150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800">
              <a:solidFill>
                <a:srgbClr val="F47F28"/>
              </a:solidFill>
            </a:endParaRP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3581400" y="1295400"/>
            <a:ext cx="5105400" cy="1416269"/>
          </a:xfrm>
        </p:spPr>
        <p:txBody>
          <a:bodyPr anchor="b">
            <a:normAutofit/>
          </a:bodyPr>
          <a:lstStyle>
            <a:lvl1pPr algn="r" eaLnBrk="1" latinLnBrk="0" hangingPunct="1">
              <a:buNone/>
              <a:defRPr kumimoji="0" lang="pt-BR"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4" y="4114800"/>
            <a:ext cx="7315200" cy="914400"/>
          </a:xfrm>
        </p:spPr>
        <p:txBody>
          <a:bodyPr anchor="b">
            <a:normAutofit/>
          </a:bodyPr>
          <a:lstStyle>
            <a:lvl1pPr marL="0" indent="0" eaLnBrk="1" latinLnBrk="0" hangingPunct="1">
              <a:defRPr kumimoji="0" lang="pt-BR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9FAA25D-12D5-47BC-90EB-2D641E69CF62}" type="datetimeFigureOut">
              <a:rPr lang="pt-BR"/>
              <a:pPr>
                <a:defRPr/>
              </a:pPr>
              <a:t>01/07/2022</a:t>
            </a:fld>
            <a:endParaRPr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132157F-C715-4188-AF1D-E7580B639F08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11271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ídia com Legend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 userDrawn="1"/>
        </p:nvSpPr>
        <p:spPr>
          <a:xfrm>
            <a:off x="595313" y="4800600"/>
            <a:ext cx="4873625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800" b="1">
              <a:latin typeface="Georgia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6552" y="4800600"/>
            <a:ext cx="4809244" cy="566738"/>
          </a:xfrm>
        </p:spPr>
        <p:txBody>
          <a:bodyPr anchor="b">
            <a:normAutofit/>
          </a:bodyPr>
          <a:lstStyle>
            <a:lvl1pPr algn="ctr" eaLnBrk="1" latinLnBrk="0" hangingPunct="1">
              <a:defRPr kumimoji="0" lang="pt-BR"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3"/>
          </p:nvPr>
        </p:nvSpPr>
        <p:spPr>
          <a:xfrm>
            <a:off x="587022" y="838200"/>
            <a:ext cx="4873752" cy="3812822"/>
          </a:xfrm>
        </p:spPr>
        <p:txBody>
          <a:bodyPr rtlCol="0">
            <a:normAutofit/>
          </a:bodyPr>
          <a:lstStyle>
            <a:lvl1pPr eaLnBrk="1" latinLnBrk="0" hangingPunct="1">
              <a:buNone/>
              <a:defRPr kumimoji="0" lang="pt-BR"/>
            </a:lvl1pPr>
          </a:lstStyle>
          <a:p>
            <a:pPr lvl="0"/>
            <a:r>
              <a:rPr lang="pt-BR" noProof="0"/>
              <a:t>Clique no ícone para adicionar mídia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776863" y="838200"/>
            <a:ext cx="2819400" cy="4636911"/>
          </a:xfrm>
        </p:spPr>
        <p:txBody>
          <a:bodyPr>
            <a:normAutofit/>
          </a:bodyPr>
          <a:lstStyle>
            <a:lvl1pPr marL="0" indent="0" algn="l" eaLnBrk="1" latinLnBrk="0" hangingPunct="1">
              <a:buNone/>
              <a:defRPr kumimoji="0" lang="pt-BR"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DCAA58E-35CD-43D8-B8A0-FB8150CC3A97}" type="datetimeFigureOut">
              <a:rPr lang="pt-BR"/>
              <a:pPr>
                <a:defRPr/>
              </a:pPr>
              <a:t>01/07/2022</a:t>
            </a:fld>
            <a:endParaRPr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4CFADA6-8CAE-45D7-BE41-82BB0230C808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347413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 userDrawn="1"/>
        </p:nvSpPr>
        <p:spPr>
          <a:xfrm>
            <a:off x="1792288" y="4800600"/>
            <a:ext cx="5500687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800" b="1">
              <a:latin typeface="Georg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ctr" eaLnBrk="1" latinLnBrk="0" hangingPunct="1">
              <a:defRPr kumimoji="0" lang="pt-BR"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 eaLnBrk="1" latinLnBrk="0" hangingPunct="1">
              <a:buNone/>
              <a:defRPr kumimoji="0" lang="pt-BR" sz="3200"/>
            </a:lvl1pPr>
            <a:lvl2pPr marL="457200" indent="0" eaLnBrk="1" latinLnBrk="0" hangingPunct="1">
              <a:buNone/>
              <a:defRPr kumimoji="0" lang="pt-BR" sz="2800"/>
            </a:lvl2pPr>
            <a:lvl3pPr marL="914400" indent="0" eaLnBrk="1" latinLnBrk="0" hangingPunct="1">
              <a:buNone/>
              <a:defRPr kumimoji="0" lang="pt-BR" sz="2400"/>
            </a:lvl3pPr>
            <a:lvl4pPr marL="1371600" indent="0" eaLnBrk="1" latinLnBrk="0" hangingPunct="1">
              <a:buNone/>
              <a:defRPr kumimoji="0" lang="pt-BR" sz="2000"/>
            </a:lvl4pPr>
            <a:lvl5pPr marL="1828800" indent="0" eaLnBrk="1" latinLnBrk="0" hangingPunct="1">
              <a:buNone/>
              <a:defRPr kumimoji="0" lang="pt-BR" sz="2000"/>
            </a:lvl5pPr>
            <a:lvl6pPr marL="2286000" indent="0" eaLnBrk="1" latinLnBrk="0" hangingPunct="1">
              <a:buNone/>
              <a:defRPr kumimoji="0" lang="pt-BR" sz="2000"/>
            </a:lvl6pPr>
            <a:lvl7pPr marL="2743200" indent="0" eaLnBrk="1" latinLnBrk="0" hangingPunct="1">
              <a:buNone/>
              <a:defRPr kumimoji="0" lang="pt-BR" sz="2000"/>
            </a:lvl7pPr>
            <a:lvl8pPr marL="3200400" indent="0" eaLnBrk="1" latinLnBrk="0" hangingPunct="1">
              <a:buNone/>
              <a:defRPr kumimoji="0" lang="pt-BR" sz="2000"/>
            </a:lvl8pPr>
            <a:lvl9pPr marL="3657600" indent="0" eaLnBrk="1" latinLnBrk="0" hangingPunct="1">
              <a:buNone/>
              <a:defRPr kumimoji="0" lang="pt-BR" sz="2000"/>
            </a:lvl9pPr>
          </a:lstStyle>
          <a:p>
            <a:pPr lvl="0"/>
            <a:r>
              <a:rPr lang="pt-BR" noProof="0"/>
              <a:t>Clique no ícone para adicionar uma imagem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62600"/>
            <a:ext cx="5486400" cy="609600"/>
          </a:xfrm>
        </p:spPr>
        <p:txBody>
          <a:bodyPr/>
          <a:lstStyle>
            <a:lvl1pPr marL="0" indent="0" algn="ctr" eaLnBrk="1" latinLnBrk="0" hangingPunct="1">
              <a:buNone/>
              <a:defRPr kumimoji="0" lang="pt-BR" sz="1400"/>
            </a:lvl1pPr>
            <a:lvl2pPr marL="457200" indent="0" eaLnBrk="1" latinLnBrk="0" hangingPunct="1">
              <a:buNone/>
              <a:defRPr kumimoji="0" lang="pt-BR" sz="1200"/>
            </a:lvl2pPr>
            <a:lvl3pPr marL="914400" indent="0" eaLnBrk="1" latinLnBrk="0" hangingPunct="1">
              <a:buNone/>
              <a:defRPr kumimoji="0" lang="pt-BR" sz="1000"/>
            </a:lvl3pPr>
            <a:lvl4pPr marL="1371600" indent="0" eaLnBrk="1" latinLnBrk="0" hangingPunct="1">
              <a:buNone/>
              <a:defRPr kumimoji="0" lang="pt-BR" sz="900"/>
            </a:lvl4pPr>
            <a:lvl5pPr marL="1828800" indent="0" eaLnBrk="1" latinLnBrk="0" hangingPunct="1">
              <a:buNone/>
              <a:defRPr kumimoji="0" lang="pt-BR" sz="900"/>
            </a:lvl5pPr>
            <a:lvl6pPr marL="2286000" indent="0" eaLnBrk="1" latinLnBrk="0" hangingPunct="1">
              <a:buNone/>
              <a:defRPr kumimoji="0" lang="pt-BR" sz="900"/>
            </a:lvl6pPr>
            <a:lvl7pPr marL="2743200" indent="0" eaLnBrk="1" latinLnBrk="0" hangingPunct="1">
              <a:buNone/>
              <a:defRPr kumimoji="0" lang="pt-BR" sz="900"/>
            </a:lvl7pPr>
            <a:lvl8pPr marL="3200400" indent="0" eaLnBrk="1" latinLnBrk="0" hangingPunct="1">
              <a:buNone/>
              <a:defRPr kumimoji="0" lang="pt-BR" sz="900"/>
            </a:lvl8pPr>
            <a:lvl9pPr marL="3657600" indent="0" eaLnBrk="1" latinLnBrk="0" hangingPunct="1">
              <a:buNone/>
              <a:defRPr kumimoji="0" lang="pt-BR"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4CA7309-5019-44A9-9CE2-138A1B946191}" type="datetimeFigureOut">
              <a:rPr lang="pt-BR"/>
              <a:pPr>
                <a:defRPr/>
              </a:pPr>
              <a:t>01/07/2022</a:t>
            </a:fld>
            <a:endParaRPr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00D7B4C-D9A5-450A-AADB-122ADABAD8D0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161230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e Texto Vertica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414867"/>
            <a:ext cx="50292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algn="l" eaLnBrk="1" latinLnBrk="0" hangingPunct="1">
              <a:defRPr kumimoji="0" lang="pt-BR"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4044A-7527-4437-9C15-70C45E7C209B}" type="datetimeFigureOut">
              <a:rPr lang="pt-BR"/>
              <a:pPr>
                <a:defRPr/>
              </a:pPr>
              <a:t>01/07/2022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0BF33-80FF-452C-ACE9-B8ED3373E796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281746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150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105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31C125E8-216B-4260-B417-3DDAAED56703}" type="datetimeFigureOut">
              <a:rPr lang="pt-BR"/>
              <a:pPr>
                <a:defRPr/>
              </a:pPr>
              <a:t>01/07/2022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DDCCF9A5-2225-4D38-8493-AE1CF6E06C23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441528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FDA86-98E9-4045-A1EA-B1F0C45FEB93}" type="datetimeFigureOut">
              <a:rPr lang="pt-BR"/>
              <a:pPr>
                <a:defRPr/>
              </a:pPr>
              <a:t>01/07/2022</a:t>
            </a:fld>
            <a:endParaRPr lang="pt-BR"/>
          </a:p>
        </p:txBody>
      </p:sp>
      <p:sp>
        <p:nvSpPr>
          <p:cNvPr id="5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39190-379D-4ADA-94B1-1FDF9F28A13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97122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586F1-00E3-47B5-82E5-2E8D4E43DE84}" type="datetimeFigureOut">
              <a:rPr lang="pt-BR"/>
              <a:pPr>
                <a:defRPr/>
              </a:pPr>
              <a:t>01/07/2022</a:t>
            </a:fld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EC994-F79E-42D5-845F-7365D1CE943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08104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 userDrawn="1"/>
        </p:nvSpPr>
        <p:spPr>
          <a:xfrm>
            <a:off x="762000" y="1946209"/>
            <a:ext cx="2057400" cy="205740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/>
              <a:t>             </a:t>
            </a:r>
          </a:p>
        </p:txBody>
      </p:sp>
      <p:sp>
        <p:nvSpPr>
          <p:cNvPr id="5" name="Rectangle 7"/>
          <p:cNvSpPr/>
          <p:nvPr userDrawn="1"/>
        </p:nvSpPr>
        <p:spPr>
          <a:xfrm>
            <a:off x="8686800" y="5265738"/>
            <a:ext cx="457200" cy="9683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>
                <a:solidFill>
                  <a:srgbClr val="FF6600"/>
                </a:solidFill>
              </a:rPr>
              <a:t>           </a:t>
            </a:r>
          </a:p>
        </p:txBody>
      </p:sp>
      <p:sp>
        <p:nvSpPr>
          <p:cNvPr id="6" name="Oval 8"/>
          <p:cNvSpPr/>
          <p:nvPr userDrawn="1"/>
        </p:nvSpPr>
        <p:spPr>
          <a:xfrm>
            <a:off x="1007328" y="1992354"/>
            <a:ext cx="1583472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/>
              <a:t>      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5513D-80D4-48ED-8900-94BA74EC5D3E}" type="datetimeFigureOut">
              <a:rPr lang="en-US"/>
              <a:pPr>
                <a:defRPr/>
              </a:pPr>
              <a:t>7/1/2022</a:t>
            </a:fld>
            <a:endParaRPr lang="en-US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3B389-681A-43C7-BAEB-8901AD30632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47243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4814A-311B-4F58-BFD6-703FDBB55EB0}" type="datetimeFigureOut">
              <a:rPr lang="pt-BR"/>
              <a:pPr>
                <a:defRPr/>
              </a:pPr>
              <a:t>01/07/2022</a:t>
            </a:fld>
            <a:endParaRPr lang="pt-BR"/>
          </a:p>
        </p:txBody>
      </p:sp>
      <p:sp>
        <p:nvSpPr>
          <p:cNvPr id="6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A74CB-5C7B-4CB9-AB81-8D961762995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6720345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5A479-5BCC-488D-AE6A-DCB81C7C430B}" type="datetimeFigureOut">
              <a:rPr lang="pt-BR"/>
              <a:pPr>
                <a:defRPr/>
              </a:pPr>
              <a:t>01/07/2022</a:t>
            </a:fld>
            <a:endParaRPr lang="pt-BR"/>
          </a:p>
        </p:txBody>
      </p:sp>
      <p:sp>
        <p:nvSpPr>
          <p:cNvPr id="8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51D6B-0CA3-44E6-B366-E4A6327D626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7422210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845F9-9ABD-4F24-8731-3E5AB92FE0B5}" type="datetimeFigureOut">
              <a:rPr lang="pt-BR"/>
              <a:pPr>
                <a:defRPr/>
              </a:pPr>
              <a:t>01/07/2022</a:t>
            </a:fld>
            <a:endParaRPr lang="pt-BR"/>
          </a:p>
        </p:txBody>
      </p:sp>
      <p:sp>
        <p:nvSpPr>
          <p:cNvPr id="4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7D7E6-4BEC-44CF-9FD3-35D995A5570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341284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 userDrawn="1"/>
        </p:nvSpPr>
        <p:spPr>
          <a:xfrm>
            <a:off x="762000" y="1946209"/>
            <a:ext cx="2057400" cy="205740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/>
              <a:t>             </a:t>
            </a:r>
          </a:p>
        </p:txBody>
      </p:sp>
      <p:sp>
        <p:nvSpPr>
          <p:cNvPr id="5" name="Rectangle 7"/>
          <p:cNvSpPr/>
          <p:nvPr userDrawn="1"/>
        </p:nvSpPr>
        <p:spPr>
          <a:xfrm>
            <a:off x="8686800" y="5265738"/>
            <a:ext cx="457200" cy="9683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>
                <a:solidFill>
                  <a:srgbClr val="FF6600"/>
                </a:solidFill>
              </a:rPr>
              <a:t>           </a:t>
            </a:r>
          </a:p>
        </p:txBody>
      </p:sp>
      <p:sp>
        <p:nvSpPr>
          <p:cNvPr id="6" name="Oval 8"/>
          <p:cNvSpPr/>
          <p:nvPr userDrawn="1"/>
        </p:nvSpPr>
        <p:spPr>
          <a:xfrm>
            <a:off x="1007328" y="1992354"/>
            <a:ext cx="1583472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/>
              <a:t> 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1992354"/>
            <a:ext cx="5867400" cy="1970046"/>
          </a:xfrm>
        </p:spPr>
        <p:txBody>
          <a:bodyPr>
            <a:normAutofit/>
          </a:bodyPr>
          <a:lstStyle>
            <a:lvl1pPr algn="l" eaLnBrk="1" latinLnBrk="0" hangingPunct="1">
              <a:defRPr kumimoji="0" lang="pt-BR" sz="3000" b="1" cap="all"/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5105400"/>
            <a:ext cx="8229601" cy="375787"/>
          </a:xfrm>
        </p:spPr>
        <p:txBody>
          <a:bodyPr anchor="b">
            <a:normAutofit/>
          </a:bodyPr>
          <a:lstStyle>
            <a:lvl1pPr marL="0" indent="0" algn="r" eaLnBrk="1" latinLnBrk="0" hangingPunct="1">
              <a:buNone/>
              <a:defRPr kumimoji="0" lang="pt-BR"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eaLnBrk="1" latinLnBrk="0" hangingPunct="1">
              <a:buNone/>
              <a:defRPr kumimoji="0" lang="pt-BR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eaLnBrk="1" latinLnBrk="0" hangingPunct="1">
              <a:buNone/>
              <a:defRPr kumimoji="0" lang="pt-BR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eaLnBrk="1" latinLnBrk="0" hangingPunct="1">
              <a:buNone/>
              <a:defRPr kumimoji="0" lang="pt-BR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eaLnBrk="1" latinLnBrk="0" hangingPunct="1">
              <a:buNone/>
              <a:defRPr kumimoji="0" lang="pt-BR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eaLnBrk="1" latinLnBrk="0" hangingPunct="1">
              <a:buNone/>
              <a:defRPr kumimoji="0" lang="pt-BR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eaLnBrk="1" latinLnBrk="0" hangingPunct="1">
              <a:buNone/>
              <a:defRPr kumimoji="0" lang="pt-BR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eaLnBrk="1" latinLnBrk="0" hangingPunct="1">
              <a:buNone/>
              <a:defRPr kumimoji="0" lang="pt-BR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eaLnBrk="1" latinLnBrk="0" hangingPunct="1">
              <a:buNone/>
              <a:defRPr kumimoji="0" lang="pt-BR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A3696203-2E93-45C6-BF95-ED272E3B3542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2685469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75536-D7FC-4C6D-BD98-7ACF0A5583E8}" type="datetimeFigureOut">
              <a:rPr lang="pt-BR"/>
              <a:pPr>
                <a:defRPr/>
              </a:pPr>
              <a:t>01/07/2022</a:t>
            </a:fld>
            <a:endParaRPr lang="pt-BR"/>
          </a:p>
        </p:txBody>
      </p:sp>
      <p:sp>
        <p:nvSpPr>
          <p:cNvPr id="3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A7185-A1A2-45AE-B115-C1136C4B988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2483237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10D69-0DE6-4125-AAFC-A116D0649143}" type="datetimeFigureOut">
              <a:rPr lang="pt-BR"/>
              <a:pPr>
                <a:defRPr/>
              </a:pPr>
              <a:t>01/07/2022</a:t>
            </a:fld>
            <a:endParaRPr lang="pt-BR"/>
          </a:p>
        </p:txBody>
      </p:sp>
      <p:sp>
        <p:nvSpPr>
          <p:cNvPr id="6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83F63-71ED-47F3-9770-446C12642C3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707285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com Único Canto Aparado e Arredondado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Triângulo retângulo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Forma livre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9" name="Rectangle 7"/>
          <p:cNvSpPr/>
          <p:nvPr userDrawn="1"/>
        </p:nvSpPr>
        <p:spPr>
          <a:xfrm>
            <a:off x="1792288" y="4800600"/>
            <a:ext cx="5500687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800" b="1">
              <a:latin typeface="Georgia" pitchFamily="18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10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E55DA-5261-4BEC-9891-E0D9998F02F1}" type="datetimeFigureOut">
              <a:rPr lang="pt-BR"/>
              <a:pPr>
                <a:defRPr/>
              </a:pPr>
              <a:t>01/07/2022</a:t>
            </a:fld>
            <a:endParaRPr lang="pt-BR"/>
          </a:p>
        </p:txBody>
      </p:sp>
      <p:sp>
        <p:nvSpPr>
          <p:cNvPr id="11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2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EFA45-D1BB-405A-B693-4DF35150ED9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0665895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1CDA7-723B-4AE1-A77C-CC45E990237C}" type="datetimeFigureOut">
              <a:rPr lang="pt-BR"/>
              <a:pPr>
                <a:defRPr/>
              </a:pPr>
              <a:t>01/07/2022</a:t>
            </a:fld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3A3FA-5F21-4CCF-992A-A9F6BD8F746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0288347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364C5-4592-4BB4-899B-0D54EBAED4C4}" type="datetimeFigureOut">
              <a:rPr lang="pt-BR"/>
              <a:pPr>
                <a:defRPr/>
              </a:pPr>
              <a:t>01/07/2022</a:t>
            </a:fld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93A9F-C1C5-40C2-9EC6-BEB63523CC5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679013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457200" y="1935163"/>
            <a:ext cx="8229600" cy="438943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A67B0-81F3-4005-A657-8EA242A4E4A2}" type="datetimeFigureOut">
              <a:rPr lang="pt-BR"/>
              <a:pPr>
                <a:defRPr/>
              </a:pPr>
              <a:t>01/07/2022</a:t>
            </a:fld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9C16E-5D60-48A4-B562-C31411C5959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466680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r="5875" b="5263"/>
          <a:stretch>
            <a:fillRect/>
          </a:stretch>
        </p:blipFill>
        <p:spPr bwMode="auto">
          <a:xfrm>
            <a:off x="3175" y="5867400"/>
            <a:ext cx="9144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180" y="76200"/>
            <a:ext cx="8403020" cy="685800"/>
          </a:xfrm>
        </p:spPr>
        <p:txBody>
          <a:bodyPr>
            <a:normAutofit/>
          </a:bodyPr>
          <a:lstStyle>
            <a:lvl1pPr algn="l" eaLnBrk="1" latinLnBrk="0" hangingPunct="1">
              <a:defRPr kumimoji="0" lang="pt-BR" sz="3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3E575941-252E-4A48-A26B-77F9DD370683}" type="datetimeFigureOut">
              <a:rPr lang="pt-BR"/>
              <a:pPr>
                <a:defRPr/>
              </a:pPr>
              <a:t>01/07/2022</a:t>
            </a:fld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2B3ED130-5B6B-4086-A6F3-E271F10719FC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8248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: Ênfas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26087F8C-0113-4856-87FD-50558FA64E39}" type="datetimeFigureOut">
              <a:rPr lang="pt-BR"/>
              <a:pPr>
                <a:defRPr/>
              </a:pPr>
              <a:t>01/07/2022</a:t>
            </a:fld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D1262135-F945-4F7B-98C7-20F91B228560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136334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1"/>
            <a:ext cx="7068015" cy="838200"/>
          </a:xfrm>
        </p:spPr>
        <p:txBody>
          <a:bodyPr anchor="b">
            <a:normAutofit/>
          </a:bodyPr>
          <a:lstStyle>
            <a:lvl1pPr algn="l" eaLnBrk="1" latinLnBrk="0" hangingPunct="1">
              <a:defRPr kumimoji="0" lang="pt-BR" sz="2800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2"/>
            <a:ext cx="4038600" cy="3971455"/>
          </a:xfrm>
        </p:spPr>
        <p:txBody>
          <a:bodyPr/>
          <a:lstStyle>
            <a:lvl1pPr eaLnBrk="1" latinLnBrk="0" hangingPunct="1">
              <a:defRPr kumimoji="0" lang="pt-BR"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pt-BR"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pt-BR"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pt-BR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pt-BR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eaLnBrk="1" latinLnBrk="0" hangingPunct="1">
              <a:defRPr kumimoji="0" lang="pt-BR" sz="1800"/>
            </a:lvl6pPr>
            <a:lvl7pPr eaLnBrk="1" latinLnBrk="0" hangingPunct="1">
              <a:defRPr kumimoji="0" lang="pt-BR" sz="1800"/>
            </a:lvl7pPr>
            <a:lvl8pPr eaLnBrk="1" latinLnBrk="0" hangingPunct="1">
              <a:defRPr kumimoji="0" lang="pt-BR" sz="1800"/>
            </a:lvl8pPr>
            <a:lvl9pPr eaLnBrk="1" latinLnBrk="0" hangingPunct="1">
              <a:defRPr kumimoji="0" lang="pt-BR"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3971454"/>
          </a:xfrm>
        </p:spPr>
        <p:txBody>
          <a:bodyPr/>
          <a:lstStyle>
            <a:lvl1pPr eaLnBrk="1" latinLnBrk="0" hangingPunct="1">
              <a:defRPr kumimoji="0" lang="pt-BR"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pt-BR"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pt-BR"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pt-BR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pt-BR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eaLnBrk="1" latinLnBrk="0" hangingPunct="1">
              <a:defRPr kumimoji="0" lang="pt-BR" sz="1800"/>
            </a:lvl6pPr>
            <a:lvl7pPr eaLnBrk="1" latinLnBrk="0" hangingPunct="1">
              <a:defRPr kumimoji="0" lang="pt-BR" sz="1800"/>
            </a:lvl7pPr>
            <a:lvl8pPr eaLnBrk="1" latinLnBrk="0" hangingPunct="1">
              <a:defRPr kumimoji="0" lang="pt-BR" sz="1800"/>
            </a:lvl8pPr>
            <a:lvl9pPr eaLnBrk="1" latinLnBrk="0" hangingPunct="1">
              <a:defRPr kumimoji="0" lang="pt-BR"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64343-C91D-4E28-AD07-EE44447B3366}" type="datetimeFigureOut">
              <a:rPr lang="pt-BR"/>
              <a:pPr>
                <a:defRPr/>
              </a:pPr>
              <a:t>01/07/2022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FB55B-16E4-420C-8869-00382334D2A3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289826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24447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00" y="2077200"/>
            <a:ext cx="7010400" cy="1143000"/>
          </a:xfrm>
        </p:spPr>
        <p:txBody>
          <a:bodyPr/>
          <a:lstStyle>
            <a:lvl1pPr algn="l" eaLnBrk="1" latinLnBrk="0" hangingPunct="1">
              <a:defRPr kumimoji="0" lang="pt-BR"/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5375248-8724-4E1A-99B1-66D3005B666D}" type="datetimeFigureOut">
              <a:rPr lang="pt-BR"/>
              <a:pPr>
                <a:defRPr/>
              </a:pPr>
              <a:t>01/07/2022</a:t>
            </a:fld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C6A4A02-E950-47D0-A093-4FF6B61D5FDC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73053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mente Título: Ênfas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90400" y="3081000"/>
            <a:ext cx="8686800" cy="1095600"/>
          </a:xfrm>
        </p:spPr>
        <p:txBody>
          <a:bodyPr>
            <a:normAutofit/>
          </a:bodyPr>
          <a:lstStyle>
            <a:lvl1pPr algn="ctr" eaLnBrk="1" latinLnBrk="0" hangingPunct="1">
              <a:defRPr kumimoji="0" lang="pt-BR" sz="4600" b="1" kern="1200" spc="-150" baseline="0">
                <a:ln>
                  <a:gradFill>
                    <a:gsLst>
                      <a:gs pos="0">
                        <a:schemeClr val="bg1"/>
                      </a:gs>
                      <a:gs pos="50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11000">
                      <a:schemeClr val="bg1">
                        <a:lumMod val="75000"/>
                      </a:schemeClr>
                    </a:gs>
                    <a:gs pos="91000">
                      <a:schemeClr val="bg1"/>
                    </a:gs>
                  </a:gsLst>
                  <a:lin ang="16200000" scaled="1"/>
                </a:gradFill>
                <a:effectLst>
                  <a:outerShdw blurRad="38100" algn="ctr" rotWithShape="0">
                    <a:prstClr val="black">
                      <a:alpha val="2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3952" y="2424752"/>
            <a:ext cx="8694000" cy="639762"/>
          </a:xfrm>
        </p:spPr>
        <p:txBody>
          <a:bodyPr anchor="b">
            <a:normAutofit/>
          </a:bodyPr>
          <a:lstStyle>
            <a:lvl1pPr marL="0" indent="0" algn="ctr" eaLnBrk="1" latinLnBrk="0" hangingPunct="1">
              <a:buNone/>
              <a:defRPr kumimoji="0" lang="pt-BR" sz="2800" kern="1200">
                <a:solidFill>
                  <a:srgbClr val="2E507A">
                    <a:alpha val="81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 eaLnBrk="1" latinLnBrk="0" hangingPunct="1">
              <a:buNone/>
              <a:defRPr kumimoji="0" lang="pt-BR" sz="2000" b="1"/>
            </a:lvl2pPr>
            <a:lvl3pPr marL="914400" indent="0" eaLnBrk="1" latinLnBrk="0" hangingPunct="1">
              <a:buNone/>
              <a:defRPr kumimoji="0" lang="pt-BR" sz="1800" b="1"/>
            </a:lvl3pPr>
            <a:lvl4pPr marL="1371600" indent="0" eaLnBrk="1" latinLnBrk="0" hangingPunct="1">
              <a:buNone/>
              <a:defRPr kumimoji="0" lang="pt-BR" sz="1600" b="1"/>
            </a:lvl4pPr>
            <a:lvl5pPr marL="1828800" indent="0" eaLnBrk="1" latinLnBrk="0" hangingPunct="1">
              <a:buNone/>
              <a:defRPr kumimoji="0" lang="pt-BR" sz="1600" b="1"/>
            </a:lvl5pPr>
            <a:lvl6pPr marL="2286000" indent="0" eaLnBrk="1" latinLnBrk="0" hangingPunct="1">
              <a:buNone/>
              <a:defRPr kumimoji="0" lang="pt-BR" sz="1600" b="1"/>
            </a:lvl6pPr>
            <a:lvl7pPr marL="2743200" indent="0" eaLnBrk="1" latinLnBrk="0" hangingPunct="1">
              <a:buNone/>
              <a:defRPr kumimoji="0" lang="pt-BR" sz="1600" b="1"/>
            </a:lvl7pPr>
            <a:lvl8pPr marL="3200400" indent="0" eaLnBrk="1" latinLnBrk="0" hangingPunct="1">
              <a:buNone/>
              <a:defRPr kumimoji="0" lang="pt-BR" sz="1600" b="1"/>
            </a:lvl8pPr>
            <a:lvl9pPr marL="3657600" indent="0" eaLnBrk="1" latinLnBrk="0" hangingPunct="1">
              <a:buNone/>
              <a:defRPr kumimoji="0" lang="pt-BR"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2E996-0DA3-4172-AED1-D4E67DA0B357}" type="datetimeFigureOut">
              <a:rPr lang="pt-BR"/>
              <a:pPr>
                <a:defRPr/>
              </a:pPr>
              <a:t>01/07/2022</a:t>
            </a:fld>
            <a:endParaRPr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57C7D-55CA-4510-B03D-8B3B1C5BB2CF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813199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com Texto 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 userDrawn="1"/>
        </p:nvSpPr>
        <p:spPr>
          <a:xfrm>
            <a:off x="0" y="2895600"/>
            <a:ext cx="7543800" cy="2133600"/>
          </a:xfrm>
          <a:prstGeom prst="rect">
            <a:avLst/>
          </a:prstGeom>
          <a:gradFill flip="none" rotWithShape="1">
            <a:gsLst>
              <a:gs pos="63000">
                <a:schemeClr val="tx1">
                  <a:lumMod val="85000"/>
                  <a:lumOff val="15000"/>
                  <a:alpha val="49000"/>
                </a:schemeClr>
              </a:gs>
              <a:gs pos="100000">
                <a:schemeClr val="tx1">
                  <a:lumMod val="95000"/>
                  <a:lumOff val="5000"/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80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4867" y="3200400"/>
            <a:ext cx="7010400" cy="1676400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kumimoji="0" lang="pt-BR"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648200" y="664780"/>
            <a:ext cx="4191000" cy="381000"/>
          </a:xfrm>
        </p:spPr>
        <p:txBody>
          <a:bodyPr>
            <a:normAutofit/>
          </a:bodyPr>
          <a:lstStyle>
            <a:lvl1pPr algn="r" eaLnBrk="1" latinLnBrk="0" hangingPunct="1">
              <a:buNone/>
              <a:defRPr kumimoji="0" lang="pt-BR" sz="18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044F5F-2A2E-4325-8077-EB483F759F4C}" type="datetimeFigureOut">
              <a:rPr lang="pt-BR"/>
              <a:pPr>
                <a:defRPr/>
              </a:pPr>
              <a:t>01/07/2022</a:t>
            </a:fld>
            <a:endParaRPr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97FD9D3-CC37-49E8-A373-C441980999F7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49367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3008313" cy="825500"/>
          </a:xfrm>
        </p:spPr>
        <p:txBody>
          <a:bodyPr anchor="b"/>
          <a:lstStyle>
            <a:lvl1pPr algn="l" eaLnBrk="1" latinLnBrk="0" hangingPunct="1">
              <a:defRPr kumimoji="0" lang="pt-BR" sz="2000" b="1"/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609600"/>
            <a:ext cx="5111750" cy="5334000"/>
          </a:xfrm>
        </p:spPr>
        <p:txBody>
          <a:bodyPr/>
          <a:lstStyle>
            <a:lvl1pPr eaLnBrk="1" latinLnBrk="0" hangingPunct="1">
              <a:defRPr kumimoji="0" lang="pt-BR" sz="2800">
                <a:solidFill>
                  <a:schemeClr val="bg1"/>
                </a:solidFill>
              </a:defRPr>
            </a:lvl1pPr>
            <a:lvl2pPr eaLnBrk="1" latinLnBrk="0" hangingPunct="1">
              <a:defRPr kumimoji="0" lang="pt-BR" sz="2800">
                <a:solidFill>
                  <a:schemeClr val="bg1"/>
                </a:solidFill>
              </a:defRPr>
            </a:lvl2pPr>
            <a:lvl3pPr eaLnBrk="1" latinLnBrk="0" hangingPunct="1">
              <a:defRPr kumimoji="0" lang="pt-BR" sz="2400">
                <a:solidFill>
                  <a:schemeClr val="bg1"/>
                </a:solidFill>
              </a:defRPr>
            </a:lvl3pPr>
            <a:lvl4pPr eaLnBrk="1" latinLnBrk="0" hangingPunct="1">
              <a:defRPr kumimoji="0" lang="pt-BR" sz="2000">
                <a:solidFill>
                  <a:schemeClr val="bg1"/>
                </a:solidFill>
              </a:defRPr>
            </a:lvl4pPr>
            <a:lvl5pPr eaLnBrk="1" latinLnBrk="0" hangingPunct="1">
              <a:defRPr kumimoji="0" lang="pt-BR" sz="2000">
                <a:solidFill>
                  <a:schemeClr val="bg1"/>
                </a:solidFill>
              </a:defRPr>
            </a:lvl5pPr>
            <a:lvl6pPr eaLnBrk="1" latinLnBrk="0" hangingPunct="1">
              <a:defRPr kumimoji="0" lang="pt-BR" sz="2000"/>
            </a:lvl6pPr>
            <a:lvl7pPr eaLnBrk="1" latinLnBrk="0" hangingPunct="1">
              <a:defRPr kumimoji="0" lang="pt-BR" sz="2000"/>
            </a:lvl7pPr>
            <a:lvl8pPr eaLnBrk="1" latinLnBrk="0" hangingPunct="1">
              <a:defRPr kumimoji="0" lang="pt-BR" sz="2000"/>
            </a:lvl8pPr>
            <a:lvl9pPr eaLnBrk="1" latinLnBrk="0" hangingPunct="1">
              <a:defRPr kumimoji="0" lang="pt-BR"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435101"/>
            <a:ext cx="3008313" cy="3822699"/>
          </a:xfrm>
        </p:spPr>
        <p:txBody>
          <a:bodyPr/>
          <a:lstStyle>
            <a:lvl1pPr marL="0" indent="0" eaLnBrk="1" latinLnBrk="0" hangingPunct="1">
              <a:buNone/>
              <a:defRPr kumimoji="0" lang="pt-BR"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eaLnBrk="1" latinLnBrk="0" hangingPunct="1">
              <a:buNone/>
              <a:defRPr kumimoji="0" lang="pt-BR" sz="1200"/>
            </a:lvl2pPr>
            <a:lvl3pPr marL="914400" indent="0" eaLnBrk="1" latinLnBrk="0" hangingPunct="1">
              <a:buNone/>
              <a:defRPr kumimoji="0" lang="pt-BR" sz="1000"/>
            </a:lvl3pPr>
            <a:lvl4pPr marL="1371600" indent="0" eaLnBrk="1" latinLnBrk="0" hangingPunct="1">
              <a:buNone/>
              <a:defRPr kumimoji="0" lang="pt-BR" sz="900"/>
            </a:lvl4pPr>
            <a:lvl5pPr marL="1828800" indent="0" eaLnBrk="1" latinLnBrk="0" hangingPunct="1">
              <a:buNone/>
              <a:defRPr kumimoji="0" lang="pt-BR" sz="900"/>
            </a:lvl5pPr>
            <a:lvl6pPr marL="2286000" indent="0" eaLnBrk="1" latinLnBrk="0" hangingPunct="1">
              <a:buNone/>
              <a:defRPr kumimoji="0" lang="pt-BR" sz="900"/>
            </a:lvl6pPr>
            <a:lvl7pPr marL="2743200" indent="0" eaLnBrk="1" latinLnBrk="0" hangingPunct="1">
              <a:buNone/>
              <a:defRPr kumimoji="0" lang="pt-BR" sz="900"/>
            </a:lvl7pPr>
            <a:lvl8pPr marL="3200400" indent="0" eaLnBrk="1" latinLnBrk="0" hangingPunct="1">
              <a:buNone/>
              <a:defRPr kumimoji="0" lang="pt-BR" sz="900"/>
            </a:lvl8pPr>
            <a:lvl9pPr marL="3657600" indent="0" eaLnBrk="1" latinLnBrk="0" hangingPunct="1">
              <a:buNone/>
              <a:defRPr kumimoji="0" lang="pt-BR"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A655D10-C462-4FAF-B2C7-6AB1944D2C05}" type="datetimeFigureOut">
              <a:rPr lang="pt-BR"/>
              <a:pPr>
                <a:defRPr/>
              </a:pPr>
              <a:t>01/07/2022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419C6DD-BC98-4E06-8332-BCF7E8C92D69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428023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r="5875" b="5263"/>
          <a:stretch>
            <a:fillRect/>
          </a:stretch>
        </p:blipFill>
        <p:spPr bwMode="auto">
          <a:xfrm>
            <a:off x="3175" y="5867400"/>
            <a:ext cx="9144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pt-BR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2376F9D-52F6-485D-8EB9-0E2AA2FC93B9}" type="datetimeFigureOut">
              <a:rPr lang="pt-BR"/>
              <a:pPr>
                <a:defRPr/>
              </a:pPr>
              <a:t>01/07/2022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pt-BR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pt-BR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262278C-A533-4625-83E3-4C855E98EB8C}" type="slidenum">
              <a:rPr/>
              <a:pPr>
                <a:defRPr/>
              </a:pPr>
              <a:t>‹nº›</a:t>
            </a:fld>
            <a:endParaRPr/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94" r:id="rId1"/>
    <p:sldLayoutId id="2147484695" r:id="rId2"/>
    <p:sldLayoutId id="2147484696" r:id="rId3"/>
    <p:sldLayoutId id="2147484697" r:id="rId4"/>
    <p:sldLayoutId id="2147484698" r:id="rId5"/>
    <p:sldLayoutId id="2147484699" r:id="rId6"/>
    <p:sldLayoutId id="2147484700" r:id="rId7"/>
    <p:sldLayoutId id="2147484701" r:id="rId8"/>
    <p:sldLayoutId id="2147484702" r:id="rId9"/>
    <p:sldLayoutId id="2147484703" r:id="rId10"/>
    <p:sldLayoutId id="2147484704" r:id="rId11"/>
    <p:sldLayoutId id="2147484705" r:id="rId12"/>
    <p:sldLayoutId id="2147484706" r:id="rId13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pt-BR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pt-BR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pt-BR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pt-BR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pt-BR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pt-BR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pt-BR"/>
      </a:defPPr>
      <a:lvl1pPr marL="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2052" name="Espaço Reservado para Título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2053" name="Espaço Reservado para Texto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107ED14-2D3E-4E2A-87FF-593A651DF246}" type="datetimeFigureOut">
              <a:rPr lang="pt-BR"/>
              <a:pPr>
                <a:defRPr/>
              </a:pPr>
              <a:t>01/07/2022</a:t>
            </a:fld>
            <a:endParaRPr lang="pt-BR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53F6275-107D-4755-B34D-7CECAE41ED5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grpSp>
        <p:nvGrpSpPr>
          <p:cNvPr id="2057" name="Grupo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orma liv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  <a:cs typeface="+mn-cs"/>
              </a:endParaRPr>
            </a:p>
          </p:txBody>
        </p:sp>
        <p:sp>
          <p:nvSpPr>
            <p:cNvPr id="13" name="Forma liv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7" r:id="rId1"/>
    <p:sldLayoutId id="2147484685" r:id="rId2"/>
    <p:sldLayoutId id="2147484708" r:id="rId3"/>
    <p:sldLayoutId id="2147484686" r:id="rId4"/>
    <p:sldLayoutId id="2147484687" r:id="rId5"/>
    <p:sldLayoutId id="2147484688" r:id="rId6"/>
    <p:sldLayoutId id="2147484689" r:id="rId7"/>
    <p:sldLayoutId id="2147484690" r:id="rId8"/>
    <p:sldLayoutId id="2147484709" r:id="rId9"/>
    <p:sldLayoutId id="2147484691" r:id="rId10"/>
    <p:sldLayoutId id="2147484692" r:id="rId11"/>
    <p:sldLayoutId id="2147484693" r:id="rId12"/>
  </p:sldLayoutIdLst>
  <p:transition spd="slow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697288" y="1052513"/>
            <a:ext cx="5338762" cy="14160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sz="1900" dirty="0">
                <a:solidFill>
                  <a:schemeClr val="tx1"/>
                </a:solidFill>
              </a:rPr>
              <a:t> </a:t>
            </a:r>
            <a:r>
              <a:rPr sz="1900" b="1" dirty="0" err="1">
                <a:solidFill>
                  <a:schemeClr val="tx1"/>
                </a:solidFill>
              </a:rPr>
              <a:t>Profº</a:t>
            </a:r>
            <a:r>
              <a:rPr sz="1900" b="1" dirty="0">
                <a:solidFill>
                  <a:schemeClr val="tx1"/>
                </a:solidFill>
              </a:rPr>
              <a:t> Ms. Leonardo E. </a:t>
            </a:r>
            <a:r>
              <a:rPr sz="1900" b="1" dirty="0" smtClean="0">
                <a:solidFill>
                  <a:schemeClr val="tx1"/>
                </a:solidFill>
              </a:rPr>
              <a:t>Ferreira</a:t>
            </a:r>
          </a:p>
          <a:p>
            <a:pPr>
              <a:lnSpc>
                <a:spcPct val="80000"/>
              </a:lnSpc>
            </a:pPr>
            <a:r>
              <a:rPr lang="en-US" sz="1900" dirty="0" err="1" smtClean="0">
                <a:solidFill>
                  <a:schemeClr val="tx1"/>
                </a:solidFill>
              </a:rPr>
              <a:t>Foz</a:t>
            </a:r>
            <a:r>
              <a:rPr lang="en-US" sz="1900" dirty="0" smtClean="0">
                <a:solidFill>
                  <a:schemeClr val="tx1"/>
                </a:solidFill>
              </a:rPr>
              <a:t> do Iguaçu, 23 de </a:t>
            </a:r>
            <a:r>
              <a:rPr lang="en-US" sz="1900" dirty="0" err="1" smtClean="0">
                <a:solidFill>
                  <a:schemeClr val="tx1"/>
                </a:solidFill>
              </a:rPr>
              <a:t>Junho</a:t>
            </a:r>
            <a:r>
              <a:rPr lang="en-US" sz="1900" smtClean="0">
                <a:solidFill>
                  <a:schemeClr val="tx1"/>
                </a:solidFill>
              </a:rPr>
              <a:t>, 2022.</a:t>
            </a:r>
            <a:endParaRPr sz="1900" dirty="0">
              <a:solidFill>
                <a:schemeClr val="tx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0825" y="3408363"/>
            <a:ext cx="7273925" cy="957262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sz="2400" dirty="0">
                <a:solidFill>
                  <a:schemeClr val="accent2"/>
                </a:solidFill>
              </a:rPr>
              <a:t>Revisão - Biologia</a:t>
            </a:r>
            <a:br>
              <a:rPr sz="2400" dirty="0">
                <a:solidFill>
                  <a:schemeClr val="accent2"/>
                </a:solidFill>
              </a:rPr>
            </a:br>
            <a:r>
              <a:rPr lang="pt-BR" sz="2400" dirty="0">
                <a:solidFill>
                  <a:schemeClr val="accent2"/>
                </a:solidFill>
              </a:rPr>
              <a:t>Histologia</a:t>
            </a:r>
            <a:r>
              <a:rPr sz="3200" b="0" dirty="0">
                <a:solidFill>
                  <a:srgbClr val="262626"/>
                </a:solidFill>
                <a:latin typeface="Arial" charset="0"/>
                <a:cs typeface="Arial" charset="0"/>
              </a:rPr>
              <a:t/>
            </a:r>
            <a:br>
              <a:rPr sz="3200" b="0" dirty="0">
                <a:solidFill>
                  <a:srgbClr val="262626"/>
                </a:solidFill>
                <a:latin typeface="Arial" charset="0"/>
                <a:cs typeface="Arial" charset="0"/>
              </a:rPr>
            </a:br>
            <a:endParaRPr dirty="0">
              <a:latin typeface="Arial" charset="0"/>
              <a:cs typeface="Arial" charset="0"/>
            </a:endParaRPr>
          </a:p>
        </p:txBody>
      </p:sp>
      <p:sp>
        <p:nvSpPr>
          <p:cNvPr id="19460" name="Rectangle 7"/>
          <p:cNvSpPr>
            <a:spLocks noChangeArrowheads="1"/>
          </p:cNvSpPr>
          <p:nvPr/>
        </p:nvSpPr>
        <p:spPr bwMode="auto">
          <a:xfrm>
            <a:off x="250825" y="4037013"/>
            <a:ext cx="72739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buFont typeface="Wingdings 2" pitchFamily="18" charset="2"/>
              <a:buNone/>
            </a:pPr>
            <a:r>
              <a:rPr lang="pt-BR" sz="2000" b="1" dirty="0">
                <a:solidFill>
                  <a:schemeClr val="bg1"/>
                </a:solidFill>
                <a:latin typeface="Arial" charset="0"/>
              </a:rPr>
              <a:t>Tecido Conjuntivo e suas Características.</a:t>
            </a:r>
            <a:endParaRPr lang="pt-BR" sz="22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725144"/>
            <a:ext cx="2080265" cy="17812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86" name="Picture 2" descr="Resultado de imagem para Quarentena covid-19">
            <a:extLst>
              <a:ext uri="{FF2B5EF4-FFF2-40B4-BE49-F238E27FC236}">
                <a16:creationId xmlns:a16="http://schemas.microsoft.com/office/drawing/2014/main" xmlns="" id="{9ED6C582-2430-4D28-92D6-F6F1B56F16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0" r="22376"/>
          <a:stretch/>
        </p:blipFill>
        <p:spPr bwMode="auto">
          <a:xfrm>
            <a:off x="323528" y="200502"/>
            <a:ext cx="2880320" cy="2489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Resultado de imagem para Quarentena covid-19">
            <a:extLst>
              <a:ext uri="{FF2B5EF4-FFF2-40B4-BE49-F238E27FC236}">
                <a16:creationId xmlns:a16="http://schemas.microsoft.com/office/drawing/2014/main" xmlns="" id="{83C19774-49E4-4030-AE0A-EA03D2CBB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3" t="14082" r="10148" b="14082"/>
          <a:stretch/>
        </p:blipFill>
        <p:spPr bwMode="auto">
          <a:xfrm>
            <a:off x="1835696" y="4602757"/>
            <a:ext cx="3120741" cy="2026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>
          <a:xfrm>
            <a:off x="914400" y="305176"/>
            <a:ext cx="3941763" cy="723148"/>
          </a:xfrm>
        </p:spPr>
        <p:txBody>
          <a:bodyPr lIns="90000" tIns="46800" rIns="90000" bIns="46800">
            <a:spAutoFit/>
          </a:bodyPr>
          <a:lstStyle/>
          <a:p>
            <a:pPr algn="ctr" eaLnBrk="1" hangingPunct="1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Leucócitos</a:t>
            </a:r>
            <a:endParaRPr lang="en-GB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07" name="Text Box 2"/>
          <p:cNvSpPr txBox="1">
            <a:spLocks noChangeArrowheads="1"/>
          </p:cNvSpPr>
          <p:nvPr/>
        </p:nvSpPr>
        <p:spPr bwMode="auto">
          <a:xfrm>
            <a:off x="404989" y="3573016"/>
            <a:ext cx="8371210" cy="2285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ts val="2000"/>
              </a:spcBef>
              <a:buClrTx/>
              <a:buSzTx/>
              <a:buNone/>
            </a:pPr>
            <a:r>
              <a:rPr lang="en-GB" altLang="pt-BR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Linfócitos</a:t>
            </a:r>
            <a:r>
              <a:rPr lang="en-GB" alt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B (24% – 32%)</a:t>
            </a:r>
          </a:p>
          <a:p>
            <a:pPr algn="just"/>
            <a:r>
              <a:rPr lang="pt-BR" dirty="0"/>
              <a:t> São responsáveis pela imunidade humoral. Produzem imunoglobulinas, chamadas de anticorpos, contra antígenos estranhos.</a:t>
            </a:r>
            <a:endParaRPr lang="en-GB" dirty="0"/>
          </a:p>
          <a:p>
            <a:pPr lvl="1" algn="just"/>
            <a:r>
              <a:rPr lang="pt-BR" altLang="pt-BR" i="1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Os linfócitos B ativados se transformam em </a:t>
            </a:r>
            <a:r>
              <a:rPr lang="pt-BR" altLang="pt-BR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plasmócitos</a:t>
            </a:r>
            <a:endParaRPr lang="en-GB" altLang="pt-BR" i="1" dirty="0">
              <a:solidFill>
                <a:srgbClr val="000000"/>
              </a:solidFill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</p:txBody>
      </p:sp>
      <p:pic>
        <p:nvPicPr>
          <p:cNvPr id="1026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90" y="476672"/>
            <a:ext cx="4272409" cy="2846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9099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1056042" y="606426"/>
            <a:ext cx="34290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536575" indent="-457200" eaLnBrk="0" hangingPunct="0"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536575" marR="0" lvl="0" indent="-457200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Times New Roman" panose="02020603050405020304" pitchFamily="18" charset="0"/>
              <a:buAutoNum type="arabicPeriod" startAt="2"/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/>
            </a:pPr>
            <a:r>
              <a:rPr kumimoji="0" lang="pt-BR" alt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MACRÓFAGOS</a:t>
            </a:r>
          </a:p>
        </p:txBody>
      </p:sp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000125" y="1214438"/>
            <a:ext cx="7858125" cy="135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Células com grande capacidade de fagocitose. Tem papel no sistema imune  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Restos celulares, fragmentos de fibras, bactérias, células cancerosas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3663" marR="0" lvl="0" indent="-9525" algn="l" defTabSz="44926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071563" y="2644775"/>
            <a:ext cx="7858125" cy="92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Estão presentes em grande parte dos órgãos e podem receber nomes diversos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3663" marR="0" lvl="0" indent="-9525" algn="l" defTabSz="44926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1071563" y="3798888"/>
            <a:ext cx="7858125" cy="121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altLang="pt-B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Derivam das células chamadas monócitos que ficam no sangue. Após penetrarem no tecido conjuntivo adquirem certas características próprias </a:t>
            </a:r>
          </a:p>
        </p:txBody>
      </p:sp>
    </p:spTree>
    <p:extLst>
      <p:ext uri="{BB962C8B-B14F-4D97-AF65-F5344CB8AC3E}">
        <p14:creationId xmlns:p14="http://schemas.microsoft.com/office/powerpoint/2010/main" val="22143054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13101"/>
            <a:ext cx="5873750" cy="723148"/>
          </a:xfrm>
        </p:spPr>
        <p:txBody>
          <a:bodyPr lIns="90000" tIns="46800" rIns="90000" bIns="46800">
            <a:spAutoFit/>
          </a:bodyPr>
          <a:lstStyle/>
          <a:p>
            <a:pPr algn="ctr" eaLnBrk="1" hangingPunct="1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Macrófagos</a:t>
            </a:r>
            <a:endParaRPr lang="en-GB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3778250" y="1387419"/>
            <a:ext cx="5105400" cy="2130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ts val="1500"/>
              </a:spcBef>
              <a:buClrTx/>
              <a:buSzTx/>
              <a:buNone/>
            </a:pPr>
            <a:r>
              <a:rPr lang="en-GB" altLang="pt-BR" sz="2400" b="1" dirty="0" err="1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Núcleos</a:t>
            </a:r>
            <a:r>
              <a:rPr lang="en-GB" altLang="pt-BR" sz="2400" b="1" dirty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GB" altLang="pt-BR" sz="2400" b="1" dirty="0" err="1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grandes</a:t>
            </a:r>
            <a:r>
              <a:rPr lang="en-GB" altLang="pt-BR" sz="2400" b="1" dirty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(forma de rim)</a:t>
            </a:r>
          </a:p>
          <a:p>
            <a:pPr eaLnBrk="1" hangingPunct="1">
              <a:spcBef>
                <a:spcPts val="1500"/>
              </a:spcBef>
              <a:buClrTx/>
              <a:buSzTx/>
              <a:buNone/>
            </a:pPr>
            <a:r>
              <a:rPr lang="en-GB" altLang="pt-BR" sz="2400" b="1" dirty="0" err="1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Fagocitárias</a:t>
            </a:r>
            <a:endParaRPr lang="en-GB" altLang="pt-BR" sz="2400" b="1" dirty="0"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  <a:p>
            <a:pPr eaLnBrk="1" hangingPunct="1">
              <a:spcBef>
                <a:spcPts val="1500"/>
              </a:spcBef>
              <a:buClrTx/>
              <a:buSzTx/>
              <a:buNone/>
            </a:pPr>
            <a:r>
              <a:rPr lang="en-GB" altLang="pt-BR" sz="2400" b="1" dirty="0" err="1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Apresentadoras</a:t>
            </a:r>
            <a:r>
              <a:rPr lang="en-GB" altLang="pt-BR" sz="2400" b="1" dirty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de </a:t>
            </a:r>
            <a:r>
              <a:rPr lang="en-GB" altLang="pt-BR" sz="2400" b="1" dirty="0" err="1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antígeno</a:t>
            </a:r>
            <a:endParaRPr lang="en-GB" altLang="pt-BR" sz="2400" b="1" dirty="0"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  <a:p>
            <a:pPr eaLnBrk="1" hangingPunct="1">
              <a:spcBef>
                <a:spcPts val="1500"/>
              </a:spcBef>
              <a:buClrTx/>
              <a:buSzTx/>
              <a:buNone/>
            </a:pPr>
            <a:r>
              <a:rPr lang="en-GB" altLang="pt-BR" sz="2400" b="1" dirty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Se </a:t>
            </a:r>
            <a:r>
              <a:rPr lang="en-GB" altLang="pt-BR" sz="2400" b="1" dirty="0" err="1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originam</a:t>
            </a:r>
            <a:r>
              <a:rPr lang="en-GB" altLang="pt-BR" sz="2400" b="1" dirty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dos </a:t>
            </a:r>
            <a:r>
              <a:rPr lang="en-GB" altLang="pt-BR" sz="2400" b="1" dirty="0" err="1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monócitos</a:t>
            </a:r>
            <a:r>
              <a:rPr lang="en-GB" altLang="pt-BR" sz="2400" b="1" dirty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do </a:t>
            </a:r>
            <a:r>
              <a:rPr lang="en-GB" altLang="pt-BR" sz="2400" b="1" dirty="0" err="1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sangue</a:t>
            </a:r>
            <a:endParaRPr lang="en-GB" altLang="pt-BR" sz="2400" b="1" dirty="0"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52736"/>
            <a:ext cx="3276600" cy="247015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58" name="Picture 2" descr="Resultado de imagem para Macrofag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717032"/>
            <a:ext cx="5472608" cy="2986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7363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5818187" cy="4357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9634" name="Picture 2" descr="Imagem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564904"/>
            <a:ext cx="6113318" cy="3910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4015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317876"/>
            <a:ext cx="4916488" cy="723148"/>
          </a:xfrm>
        </p:spPr>
        <p:txBody>
          <a:bodyPr lIns="90000" tIns="46800" rIns="90000" bIns="46800">
            <a:spAutoFit/>
          </a:bodyPr>
          <a:lstStyle/>
          <a:p>
            <a:pPr algn="ctr" eaLnBrk="1" hangingPunct="1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Mastócitos</a:t>
            </a:r>
            <a:endParaRPr lang="en-GB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12" name="Text Box 3"/>
          <p:cNvSpPr txBox="1">
            <a:spLocks noChangeArrowheads="1"/>
          </p:cNvSpPr>
          <p:nvPr/>
        </p:nvSpPr>
        <p:spPr bwMode="auto">
          <a:xfrm>
            <a:off x="381000" y="1412776"/>
            <a:ext cx="3744416" cy="2676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ts val="1500"/>
              </a:spcBef>
              <a:buClrTx/>
              <a:buSzTx/>
              <a:buNone/>
            </a:pPr>
            <a:r>
              <a:rPr lang="en-GB" altLang="pt-BR" sz="2400" b="1" dirty="0" err="1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Elípticas</a:t>
            </a:r>
            <a:endParaRPr lang="en-GB" altLang="pt-BR" sz="2400" b="1" dirty="0"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  <a:p>
            <a:pPr eaLnBrk="1" hangingPunct="1">
              <a:spcBef>
                <a:spcPts val="1500"/>
              </a:spcBef>
              <a:buClrTx/>
              <a:buSzTx/>
              <a:buNone/>
            </a:pPr>
            <a:r>
              <a:rPr lang="en-GB" altLang="pt-BR" sz="2400" b="1" dirty="0" err="1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Núcleo</a:t>
            </a:r>
            <a:r>
              <a:rPr lang="en-GB" altLang="pt-BR" sz="2400" b="1" dirty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central</a:t>
            </a:r>
          </a:p>
          <a:p>
            <a:pPr eaLnBrk="1" hangingPunct="1">
              <a:spcBef>
                <a:spcPts val="1500"/>
              </a:spcBef>
              <a:buClrTx/>
              <a:buSzTx/>
              <a:buNone/>
            </a:pPr>
            <a:r>
              <a:rPr lang="en-GB" altLang="pt-BR" sz="2400" b="1" dirty="0" err="1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Grânulos</a:t>
            </a:r>
            <a:r>
              <a:rPr lang="en-GB" altLang="pt-BR" sz="2400" b="1" dirty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de </a:t>
            </a:r>
            <a:r>
              <a:rPr lang="en-GB" altLang="pt-BR" sz="2400" b="1" dirty="0" err="1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histamina</a:t>
            </a:r>
            <a:r>
              <a:rPr lang="en-GB" altLang="pt-BR" sz="2400" b="1" dirty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e </a:t>
            </a:r>
            <a:r>
              <a:rPr lang="en-GB" altLang="pt-BR" sz="2400" b="1" dirty="0" err="1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heparina</a:t>
            </a:r>
            <a:r>
              <a:rPr lang="en-GB" altLang="pt-BR" sz="2400" b="1" dirty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(</a:t>
            </a:r>
            <a:r>
              <a:rPr lang="en-GB" altLang="pt-BR" sz="2400" b="1" dirty="0" err="1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vasodilatadora</a:t>
            </a:r>
            <a:r>
              <a:rPr lang="en-GB" altLang="pt-BR" sz="2400" b="1" dirty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e </a:t>
            </a:r>
            <a:r>
              <a:rPr lang="en-GB" altLang="pt-BR" sz="2400" b="1" dirty="0" err="1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anticoagulante</a:t>
            </a:r>
            <a:r>
              <a:rPr lang="en-GB" altLang="pt-BR" sz="2400" b="1" dirty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) – </a:t>
            </a:r>
            <a:r>
              <a:rPr lang="en-GB" altLang="pt-BR" sz="2400" b="1" dirty="0" err="1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aparece</a:t>
            </a:r>
            <a:r>
              <a:rPr lang="en-GB" altLang="pt-BR" sz="2400" b="1" dirty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GB" altLang="pt-BR" sz="2400" b="1" dirty="0" err="1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em</a:t>
            </a:r>
            <a:r>
              <a:rPr lang="en-GB" altLang="pt-BR" sz="2400" b="1" dirty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GB" altLang="pt-BR" sz="2400" b="1" dirty="0" err="1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casos</a:t>
            </a:r>
            <a:r>
              <a:rPr lang="en-GB" altLang="pt-BR" sz="2400" b="1" dirty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GB" altLang="pt-BR" sz="2400" b="1" dirty="0" err="1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alérgicos</a:t>
            </a:r>
            <a:endParaRPr lang="en-GB" altLang="pt-BR" sz="2400" b="1" dirty="0"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</p:txBody>
      </p:sp>
      <p:pic>
        <p:nvPicPr>
          <p:cNvPr id="98306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6672"/>
            <a:ext cx="3971251" cy="3060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8" name="Picture 4" descr="Resultado de imagem para Mastócit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94" y="4342574"/>
            <a:ext cx="4250865" cy="2082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0" name="Picture 6" descr="Imagem relacion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472" y="4085082"/>
            <a:ext cx="3515967" cy="259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9961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/>
          <p:cNvSpPr txBox="1">
            <a:spLocks noChangeArrowheads="1"/>
          </p:cNvSpPr>
          <p:nvPr/>
        </p:nvSpPr>
        <p:spPr bwMode="auto">
          <a:xfrm>
            <a:off x="1047836" y="642938"/>
            <a:ext cx="34290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536575" indent="-457200" eaLnBrk="0" hangingPunct="0"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536575" marR="0" lvl="0" indent="-457200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Times New Roman" panose="02020603050405020304" pitchFamily="18" charset="0"/>
              <a:buAutoNum type="arabicPeriod" startAt="3"/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/>
            </a:pPr>
            <a:r>
              <a:rPr kumimoji="0" lang="pt-BR" alt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MASTÓCITOS</a:t>
            </a:r>
          </a:p>
        </p:txBody>
      </p:sp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000125" y="1214438"/>
            <a:ext cx="7858125" cy="135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Abundante na via respiratória. Tem papel crucial nas reações inflamatórias e alérgica. 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Esticam mediadores químicos como a histamina e heparina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3663" marR="0" lvl="0" indent="-9525" algn="l" defTabSz="44926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071563" y="2786063"/>
            <a:ext cx="7858125" cy="92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São globosos, grande e com citoplasma com muitos grânulos. Núcleo pequeno, esférico e central.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3663" marR="0" lvl="0" indent="-9525" algn="l" defTabSz="44926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  <p:sp>
        <p:nvSpPr>
          <p:cNvPr id="16389" name="Text Box 4"/>
          <p:cNvSpPr txBox="1">
            <a:spLocks noChangeArrowheads="1"/>
          </p:cNvSpPr>
          <p:nvPr/>
        </p:nvSpPr>
        <p:spPr bwMode="auto">
          <a:xfrm>
            <a:off x="1071563" y="4286250"/>
            <a:ext cx="7858125" cy="121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altLang="pt-B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Derivam das células chamadas hematopoéticas (sangue) presentes na medula óssea. 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altLang="pt-B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9088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810000" cy="3095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068960"/>
            <a:ext cx="4511260" cy="3504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43946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"/>
          <p:cNvSpPr txBox="1">
            <a:spLocks noChangeArrowheads="1"/>
          </p:cNvSpPr>
          <p:nvPr/>
        </p:nvSpPr>
        <p:spPr bwMode="auto">
          <a:xfrm>
            <a:off x="1000125" y="285750"/>
            <a:ext cx="34290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536575" indent="-457200" eaLnBrk="0" hangingPunct="0"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536575" marR="0" lvl="0" indent="-457200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Times New Roman" panose="02020603050405020304" pitchFamily="18" charset="0"/>
              <a:buAutoNum type="arabicPeriod" startAt="4"/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/>
            </a:pPr>
            <a:r>
              <a:rPr kumimoji="0" lang="pt-BR" alt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PLASMÓCITOS</a:t>
            </a:r>
          </a:p>
        </p:txBody>
      </p:sp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000125" y="1214438"/>
            <a:ext cx="7858125" cy="135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Abundante no trato digestivo (mucosa intestinal). Tem papel crucial no sistema imune. 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Responsáveis pela síntese de anticorpos 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3663" marR="0" lvl="0" indent="-9525" algn="l" defTabSz="44926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071563" y="2786063"/>
            <a:ext cx="7858125" cy="92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Grandes, ovóides, com citoplasma basófilo. Núcleo é esférico. 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3663" marR="0" lvl="0" indent="-9525" algn="l" defTabSz="44926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071563" y="4286250"/>
            <a:ext cx="7858125" cy="121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Derivam das células chamadas linfócitos B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3663" marR="0" lvl="0" indent="-9525" algn="l" defTabSz="44926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8830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282951"/>
            <a:ext cx="4249738" cy="723148"/>
          </a:xfrm>
        </p:spPr>
        <p:txBody>
          <a:bodyPr lIns="90000" tIns="46800" rIns="90000" bIns="46800">
            <a:spAutoFit/>
          </a:bodyPr>
          <a:lstStyle/>
          <a:p>
            <a:pPr algn="ctr" eaLnBrk="1" hangingPunct="1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Plasmócitos</a:t>
            </a:r>
            <a:endParaRPr lang="en-GB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9330" name="Picture 2" descr="Resultado de imagem para Plasmóci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42376"/>
            <a:ext cx="4320480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2" name="Picture 4" descr="Resultado de imagem para Plasmócito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" t="26285" r="11014" b="12816"/>
          <a:stretch/>
        </p:blipFill>
        <p:spPr bwMode="auto">
          <a:xfrm>
            <a:off x="1169182" y="3717032"/>
            <a:ext cx="7380312" cy="301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41654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36712"/>
            <a:ext cx="7099887" cy="5324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12082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ChangeArrowheads="1"/>
          </p:cNvSpPr>
          <p:nvPr/>
        </p:nvSpPr>
        <p:spPr bwMode="auto">
          <a:xfrm>
            <a:off x="4932363" y="357188"/>
            <a:ext cx="3311525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395536" y="1296598"/>
            <a:ext cx="2023915" cy="192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pt-BR" alt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O que é o tecido conjuntivo?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187624" y="4596995"/>
            <a:ext cx="72866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pt-BR" alt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Compreende uma série de modalidades de tecidos que tem como principal característica uma matriz extracelular bem espessa e poucas células.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D46F7B12-AAC3-4EDD-9D87-7CD6A350F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969729"/>
            <a:ext cx="5091560" cy="358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5277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1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 additive="repl">
                                        <p:cTn id="14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15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 additive="repl">
                                        <p:cTn id="16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17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 additive="repl">
                                        <p:cTn id="18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19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 additive="repl">
                                        <p:cTn id="20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81000"/>
            <a:ext cx="3352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</a:t>
            </a:r>
            <a:r>
              <a:rPr lang="en-GB" altLang="ja-JP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ócitos</a:t>
            </a:r>
            <a:endParaRPr lang="en-US" sz="3200" b="1" dirty="0">
              <a:solidFill>
                <a:srgbClr val="33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0099" name="Text Box 3"/>
          <p:cNvSpPr txBox="1">
            <a:spLocks noChangeArrowheads="1"/>
          </p:cNvSpPr>
          <p:nvPr/>
        </p:nvSpPr>
        <p:spPr bwMode="auto">
          <a:xfrm>
            <a:off x="184862" y="1700808"/>
            <a:ext cx="5544616" cy="1322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95000"/>
              </a:lnSpc>
              <a:spcBef>
                <a:spcPts val="2000"/>
              </a:spcBef>
              <a:buClr>
                <a:srgbClr val="FFCC00"/>
              </a:buClr>
              <a:buFont typeface="Times New Roman" pitchFamily="-92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Polimorfonuclear</a:t>
            </a:r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(PNM); </a:t>
            </a:r>
            <a:r>
              <a:rPr lang="en-GB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função</a:t>
            </a:r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fagocitose</a:t>
            </a:r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principalmente</a:t>
            </a:r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bact</a:t>
            </a:r>
            <a:r>
              <a:rPr lang="en-GB" altLang="ja-JP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ＭＳ Ｐゴシック" pitchFamily="4" charset="-128"/>
                <a:cs typeface="Times New Roman" panose="02020603050405020304" pitchFamily="18" charset="0"/>
              </a:rPr>
              <a:t>érias</a:t>
            </a:r>
            <a:r>
              <a:rPr lang="en-GB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ＭＳ Ｐゴシック" pitchFamily="4" charset="-128"/>
                <a:cs typeface="Times New Roman" panose="02020603050405020304" pitchFamily="18" charset="0"/>
              </a:rPr>
              <a:t>. (5,3%)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ＭＳ Ｐゴシック" pitchFamily="4" charset="-128"/>
              <a:cs typeface="Times New Roman" panose="02020603050405020304" pitchFamily="18" charset="0"/>
            </a:endParaRPr>
          </a:p>
        </p:txBody>
      </p:sp>
      <p:pic>
        <p:nvPicPr>
          <p:cNvPr id="45060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" t="5074" r="5084" b="6764"/>
          <a:stretch>
            <a:fillRect/>
          </a:stretch>
        </p:blipFill>
        <p:spPr bwMode="auto">
          <a:xfrm>
            <a:off x="1187624" y="3200159"/>
            <a:ext cx="4422073" cy="2770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4" name="Picture 2" descr="Imagem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900" y="679837"/>
            <a:ext cx="2717576" cy="5651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519755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13101"/>
            <a:ext cx="3733800" cy="723148"/>
          </a:xfrm>
        </p:spPr>
        <p:txBody>
          <a:bodyPr lIns="90000" tIns="46800" rIns="90000" bIns="46800">
            <a:spAutoFit/>
          </a:bodyPr>
          <a:lstStyle/>
          <a:p>
            <a:pPr algn="ctr" eaLnBrk="1" hangingPunct="1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Eosinófilos</a:t>
            </a:r>
            <a:endParaRPr lang="en-GB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14" y="3617083"/>
            <a:ext cx="4058411" cy="3043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6" name="Text Box 3"/>
          <p:cNvSpPr txBox="1">
            <a:spLocks noChangeArrowheads="1"/>
          </p:cNvSpPr>
          <p:nvPr/>
        </p:nvSpPr>
        <p:spPr bwMode="auto">
          <a:xfrm>
            <a:off x="4932040" y="2101668"/>
            <a:ext cx="3600400" cy="4528035"/>
          </a:xfrm>
          <a:prstGeom prst="rect">
            <a:avLst/>
          </a:prstGeom>
          <a:solidFill>
            <a:srgbClr val="FFFFFF">
              <a:alpha val="8392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ts val="1500"/>
              </a:spcBef>
              <a:buClrTx/>
              <a:buSzTx/>
              <a:buNone/>
            </a:pPr>
            <a:r>
              <a:rPr lang="en-GB" alt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É um PMN</a:t>
            </a:r>
          </a:p>
          <a:p>
            <a:pPr eaLnBrk="1" hangingPunct="1">
              <a:spcBef>
                <a:spcPts val="1500"/>
              </a:spcBef>
              <a:buClrTx/>
              <a:buSzTx/>
              <a:buNone/>
            </a:pPr>
            <a:r>
              <a:rPr lang="en-GB" altLang="pt-B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Contém</a:t>
            </a:r>
            <a:r>
              <a:rPr lang="en-GB" alt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GB" altLang="pt-B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grânulos</a:t>
            </a:r>
            <a:r>
              <a:rPr lang="en-GB" alt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de </a:t>
            </a:r>
            <a:r>
              <a:rPr lang="en-GB" altLang="pt-B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enzimas</a:t>
            </a:r>
            <a:r>
              <a:rPr lang="en-GB" alt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(</a:t>
            </a:r>
            <a:r>
              <a:rPr lang="en-GB" altLang="pt-B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lisossomos</a:t>
            </a:r>
            <a:r>
              <a:rPr lang="en-GB" alt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) e histaminase</a:t>
            </a:r>
          </a:p>
          <a:p>
            <a:pPr eaLnBrk="1" hangingPunct="1">
              <a:spcBef>
                <a:spcPts val="1500"/>
              </a:spcBef>
              <a:buClrTx/>
              <a:buSzTx/>
              <a:buNone/>
            </a:pPr>
            <a:r>
              <a:rPr lang="en-GB" altLang="pt-B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Fagocitam</a:t>
            </a:r>
            <a:r>
              <a:rPr lang="en-GB" alt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o </a:t>
            </a:r>
            <a:r>
              <a:rPr lang="en-GB" altLang="pt-B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complexo</a:t>
            </a:r>
            <a:r>
              <a:rPr lang="en-GB" alt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Ag-Ac</a:t>
            </a:r>
          </a:p>
          <a:p>
            <a:pPr eaLnBrk="1" hangingPunct="1">
              <a:spcBef>
                <a:spcPts val="1500"/>
              </a:spcBef>
              <a:buClrTx/>
              <a:buSzTx/>
              <a:buNone/>
            </a:pPr>
            <a:r>
              <a:rPr lang="en-GB" altLang="pt-B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Aparecem</a:t>
            </a:r>
            <a:r>
              <a:rPr lang="en-GB" alt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GB" altLang="pt-B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em</a:t>
            </a:r>
            <a:r>
              <a:rPr lang="en-GB" alt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GB" altLang="pt-B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processos</a:t>
            </a:r>
            <a:r>
              <a:rPr lang="en-GB" alt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GB" altLang="pt-B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alérgicos</a:t>
            </a:r>
            <a:r>
              <a:rPr lang="en-GB" alt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e </a:t>
            </a:r>
            <a:r>
              <a:rPr lang="en-GB" altLang="pt-B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parasitários</a:t>
            </a:r>
            <a:endParaRPr lang="en-GB" alt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</p:txBody>
      </p:sp>
      <p:pic>
        <p:nvPicPr>
          <p:cNvPr id="101378" name="Picture 2" descr="Resultado de imagem para Eosinófil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667" y="1791745"/>
            <a:ext cx="1739504" cy="174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28092" y="936249"/>
            <a:ext cx="863639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Eosinófilos estão envolvidos nas infecções parasitárias e processos alérgicos. (2% - 4%)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537891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0591"/>
            <a:ext cx="33528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Neutrófilos</a:t>
            </a:r>
            <a:endParaRPr lang="en-US" sz="3200" b="1" dirty="0">
              <a:solidFill>
                <a:srgbClr val="33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3956" name="Text Box 4"/>
          <p:cNvSpPr txBox="1">
            <a:spLocks noChangeArrowheads="1"/>
          </p:cNvSpPr>
          <p:nvPr/>
        </p:nvSpPr>
        <p:spPr bwMode="auto">
          <a:xfrm>
            <a:off x="310302" y="970433"/>
            <a:ext cx="8458200" cy="1549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95000"/>
              </a:lnSpc>
              <a:spcBef>
                <a:spcPts val="2000"/>
              </a:spcBef>
              <a:buClr>
                <a:srgbClr val="FFCC00"/>
              </a:buClr>
              <a:buFont typeface="Times New Roman" pitchFamily="-92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PMN; </a:t>
            </a:r>
            <a:r>
              <a:rPr lang="en-GB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função</a:t>
            </a:r>
            <a:r>
              <a:rPr lang="en-GB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fagocitose</a:t>
            </a:r>
            <a:r>
              <a:rPr lang="en-GB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principalmente</a:t>
            </a:r>
            <a:r>
              <a:rPr lang="en-GB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bact</a:t>
            </a:r>
            <a:r>
              <a:rPr lang="en-GB" altLang="ja-JP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itchFamily="4" charset="-128"/>
                <a:cs typeface="Times New Roman" panose="02020603050405020304" pitchFamily="18" charset="0"/>
              </a:rPr>
              <a:t>érias</a:t>
            </a:r>
            <a:endParaRPr lang="en-GB" altLang="ja-JP" sz="2800" dirty="0"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ＭＳ Ｐゴシック" pitchFamily="4" charset="-128"/>
              <a:cs typeface="Times New Roman" panose="02020603050405020304" pitchFamily="18" charset="0"/>
            </a:endParaRPr>
          </a:p>
          <a:p>
            <a:pPr>
              <a:lnSpc>
                <a:spcPct val="95000"/>
              </a:lnSpc>
              <a:spcBef>
                <a:spcPts val="2000"/>
              </a:spcBef>
              <a:buClr>
                <a:srgbClr val="FFCC00"/>
              </a:buClr>
              <a:buFont typeface="Times New Roman" pitchFamily="-92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pitchFamily="4" charset="-128"/>
                <a:cs typeface="Times New Roman" panose="02020603050405020304" pitchFamily="18" charset="0"/>
              </a:rPr>
              <a:t>	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Defesa contra infecções bacterianas e outros pequenos processos inflamatórios. (65% do total)</a:t>
            </a:r>
            <a:endParaRPr lang="en-GB" sz="2800" dirty="0"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ＭＳ Ｐゴシック" pitchFamily="4" charset="-128"/>
              <a:cs typeface="Times New Roman" panose="02020603050405020304" pitchFamily="18" charset="0"/>
            </a:endParaRPr>
          </a:p>
        </p:txBody>
      </p:sp>
      <p:pic>
        <p:nvPicPr>
          <p:cNvPr id="51206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042" r="1801" b="5696"/>
          <a:stretch/>
        </p:blipFill>
        <p:spPr bwMode="auto">
          <a:xfrm>
            <a:off x="4788024" y="3069679"/>
            <a:ext cx="3816349" cy="3095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4" name="Picture 4" descr="Imagem relacionad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7" t="1115" r="15820" b="1394"/>
          <a:stretch/>
        </p:blipFill>
        <p:spPr bwMode="auto">
          <a:xfrm>
            <a:off x="1136327" y="2564904"/>
            <a:ext cx="340307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8843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0"/>
            <a:ext cx="3352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</a:t>
            </a:r>
            <a:r>
              <a:rPr lang="en-GB" altLang="ja-JP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ófilos</a:t>
            </a:r>
            <a:endParaRPr lang="en-US" sz="3200" b="1" dirty="0">
              <a:solidFill>
                <a:srgbClr val="33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8051" name="Text Box 3"/>
          <p:cNvSpPr txBox="1">
            <a:spLocks noChangeArrowheads="1"/>
          </p:cNvSpPr>
          <p:nvPr/>
        </p:nvSpPr>
        <p:spPr bwMode="auto">
          <a:xfrm>
            <a:off x="353071" y="954651"/>
            <a:ext cx="8458200" cy="192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95000"/>
              </a:lnSpc>
              <a:spcBef>
                <a:spcPts val="2000"/>
              </a:spcBef>
              <a:buClr>
                <a:srgbClr val="FFCC00"/>
              </a:buClr>
              <a:buFont typeface="Times New Roman" pitchFamily="-92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Núcleo</a:t>
            </a:r>
            <a:r>
              <a:rPr lang="en-GB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redondo</a:t>
            </a:r>
            <a:r>
              <a:rPr lang="en-GB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grânulos</a:t>
            </a:r>
            <a:r>
              <a:rPr lang="en-GB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GB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citoplasma</a:t>
            </a:r>
            <a:r>
              <a:rPr lang="en-GB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heparina</a:t>
            </a:r>
            <a:r>
              <a:rPr lang="en-GB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histamina</a:t>
            </a:r>
            <a:r>
              <a:rPr lang="en-GB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95000"/>
              </a:lnSpc>
              <a:spcBef>
                <a:spcPts val="2000"/>
              </a:spcBef>
              <a:buClr>
                <a:srgbClr val="FFCC00"/>
              </a:buClr>
              <a:buFont typeface="Times New Roman" pitchFamily="-92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 papel importante nas reações alérgicas exacerbadas que culminam nos choques anafiláticos. (&lt; %1)</a:t>
            </a:r>
            <a:endParaRPr lang="en-GB" sz="2800" dirty="0"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25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905" y="3177983"/>
            <a:ext cx="3735215" cy="3184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6" name="Picture 2" descr="Resultado de imagem para Basófilo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8" r="13377"/>
          <a:stretch/>
        </p:blipFill>
        <p:spPr bwMode="auto">
          <a:xfrm>
            <a:off x="1084758" y="3212976"/>
            <a:ext cx="3697770" cy="336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172705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1000125" y="285750"/>
            <a:ext cx="34290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536575" indent="-457200" eaLnBrk="0" hangingPunct="0"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536575" marR="0" lvl="0" indent="-457200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Gill Sans MT" panose="020B0502020104020203" pitchFamily="34" charset="0"/>
              <a:buAutoNum type="arabicPeriod" startAt="5"/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/>
            </a:pPr>
            <a:r>
              <a:rPr kumimoji="0" lang="pt-BR" altLang="pt-B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ADIPÓCITOS</a:t>
            </a: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000125" y="989013"/>
            <a:ext cx="785812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Células especializados no armazenamento de triglicerídeos (energia). Podem estar isoladas ou aglomeradas.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3663" marR="0" lvl="0" indent="-9525" algn="l" defTabSz="44926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048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" y="2666733"/>
            <a:ext cx="2453931" cy="3515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1"/>
          <p:cNvSpPr txBox="1">
            <a:spLocks noChangeArrowheads="1"/>
          </p:cNvSpPr>
          <p:nvPr/>
        </p:nvSpPr>
        <p:spPr bwMode="auto">
          <a:xfrm>
            <a:off x="2733675" y="1916113"/>
            <a:ext cx="5942013" cy="108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536575" indent="-457200" eaLnBrk="0" hangingPunct="0"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536575" marR="0" lvl="0" indent="-457200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Gill Sans MT" panose="020B0502020104020203" pitchFamily="34" charset="0"/>
              <a:buAutoNum type="arabicPeriod"/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/>
            </a:pPr>
            <a:r>
              <a:rPr kumimoji="0" lang="pt-BR" altLang="pt-B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Unilocular</a:t>
            </a:r>
            <a:r>
              <a:rPr kumimoji="0" lang="pt-BR" alt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única gotícula de gordura que ocupa a célula</a:t>
            </a:r>
          </a:p>
          <a:p>
            <a:pPr marL="536575" marR="0" lvl="0" indent="-457200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Gill Sans MT" panose="020B0502020104020203" pitchFamily="34" charset="0"/>
              <a:buAutoNum type="arabicPeriod"/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/>
            </a:pPr>
            <a:r>
              <a:rPr kumimoji="0" lang="pt-BR" altLang="pt-B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Multilocular</a:t>
            </a:r>
            <a:r>
              <a:rPr kumimoji="0" lang="pt-BR" alt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várias gotículas de gordura</a:t>
            </a:r>
          </a:p>
        </p:txBody>
      </p:sp>
      <p:pic>
        <p:nvPicPr>
          <p:cNvPr id="2048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92" y="2997200"/>
            <a:ext cx="2543175" cy="374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8" name="Picture 11" descr="Resultado de imagem para tecido adiposo multilocula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3" t="2042" r="12830" b="-2042"/>
          <a:stretch>
            <a:fillRect/>
          </a:stretch>
        </p:blipFill>
        <p:spPr bwMode="auto">
          <a:xfrm>
            <a:off x="5465691" y="3609975"/>
            <a:ext cx="35814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4053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1063625" y="1557338"/>
            <a:ext cx="7858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Formadas por série de proteínas que tem estrutura alongada 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Fibras Colágenas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Fibras Reticulares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Fibras Elásticas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3663" marR="0" lvl="0" indent="-9525" algn="l" defTabSz="44926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1500188" y="285750"/>
            <a:ext cx="6572250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95250" indent="-9525"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95250" marR="0" lvl="0" indent="-9525" algn="ctr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altLang="pt-BR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Fibras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071563" y="4214813"/>
            <a:ext cx="7858125" cy="78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A quantidade e distribuição das fibra variam nos diferentes tipos de tecidos conjuntivos  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3663" marR="0" lvl="0" indent="-9525" algn="l" defTabSz="44926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  <p:sp>
        <p:nvSpPr>
          <p:cNvPr id="21509" name="AutoShape 4"/>
          <p:cNvSpPr>
            <a:spLocks/>
          </p:cNvSpPr>
          <p:nvPr/>
        </p:nvSpPr>
        <p:spPr bwMode="auto">
          <a:xfrm>
            <a:off x="3643313" y="2500313"/>
            <a:ext cx="1071562" cy="714375"/>
          </a:xfrm>
          <a:prstGeom prst="rightBrace">
            <a:avLst>
              <a:gd name="adj1" fmla="val 8333"/>
              <a:gd name="adj2" fmla="val 50000"/>
            </a:avLst>
          </a:prstGeom>
          <a:noFill/>
          <a:ln w="93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510" name="Text Box 5"/>
          <p:cNvSpPr txBox="1">
            <a:spLocks noChangeArrowheads="1"/>
          </p:cNvSpPr>
          <p:nvPr/>
        </p:nvSpPr>
        <p:spPr bwMode="auto">
          <a:xfrm>
            <a:off x="4929188" y="2714625"/>
            <a:ext cx="2643187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95250" marR="0" lvl="0" indent="-9525" algn="ctr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altLang="pt-BR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Proteína colágeno</a:t>
            </a:r>
          </a:p>
        </p:txBody>
      </p:sp>
      <p:sp>
        <p:nvSpPr>
          <p:cNvPr id="21511" name="AutoShape 6"/>
          <p:cNvSpPr>
            <a:spLocks/>
          </p:cNvSpPr>
          <p:nvPr/>
        </p:nvSpPr>
        <p:spPr bwMode="auto">
          <a:xfrm>
            <a:off x="3563938" y="3649663"/>
            <a:ext cx="1071562" cy="500062"/>
          </a:xfrm>
          <a:prstGeom prst="rightBrace">
            <a:avLst>
              <a:gd name="adj1" fmla="val 8333"/>
              <a:gd name="adj2" fmla="val 50000"/>
            </a:avLst>
          </a:prstGeom>
          <a:noFill/>
          <a:ln w="93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512" name="Text Box 7"/>
          <p:cNvSpPr txBox="1">
            <a:spLocks noChangeArrowheads="1"/>
          </p:cNvSpPr>
          <p:nvPr/>
        </p:nvSpPr>
        <p:spPr bwMode="auto">
          <a:xfrm>
            <a:off x="4857750" y="3648075"/>
            <a:ext cx="2643188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95250" marR="0" lvl="0" indent="-9525" algn="ctr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altLang="pt-BR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Proteína elastina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000125" y="5214938"/>
            <a:ext cx="7858125" cy="78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altLang="pt-B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 propriedade do tecidos é decorrente do tipo de fibra que predomina nele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1071563" y="928688"/>
            <a:ext cx="7858125" cy="78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Forma os tendões, cápsulas de órgãos e membranas do sistema nervoso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3663" marR="0" lvl="0" indent="-9525" algn="l" defTabSz="44926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9036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1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 additive="repl">
                                        <p:cTn id="14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15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 additive="repl">
                                        <p:cTn id="16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17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 additive="repl">
                                        <p:cTn id="18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19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 additive="repl">
                                        <p:cTn id="20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5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1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36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 additive="repl">
                                        <p:cTn id="37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38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 additive="repl">
                                        <p:cTn id="39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40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 additive="repl">
                                        <p:cTn id="41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42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 additive="repl">
                                        <p:cTn id="43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1000125" y="285750"/>
            <a:ext cx="34290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539750" indent="-454025" eaLnBrk="0" hangingPunct="0">
              <a:tabLst>
                <a:tab pos="539750" algn="l"/>
                <a:tab pos="987425" algn="l"/>
                <a:tab pos="1436688" algn="l"/>
                <a:tab pos="1885950" algn="l"/>
                <a:tab pos="2335213" algn="l"/>
                <a:tab pos="2784475" algn="l"/>
                <a:tab pos="3233738" algn="l"/>
                <a:tab pos="3683000" algn="l"/>
                <a:tab pos="4132263" algn="l"/>
                <a:tab pos="4581525" algn="l"/>
                <a:tab pos="5030788" algn="l"/>
                <a:tab pos="5480050" algn="l"/>
                <a:tab pos="5929313" algn="l"/>
                <a:tab pos="6378575" algn="l"/>
                <a:tab pos="6827838" algn="l"/>
                <a:tab pos="7277100" algn="l"/>
                <a:tab pos="7726363" algn="l"/>
                <a:tab pos="8175625" algn="l"/>
                <a:tab pos="8624888" algn="l"/>
                <a:tab pos="9074150" algn="l"/>
                <a:tab pos="95234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539750" algn="l"/>
                <a:tab pos="987425" algn="l"/>
                <a:tab pos="1436688" algn="l"/>
                <a:tab pos="1885950" algn="l"/>
                <a:tab pos="2335213" algn="l"/>
                <a:tab pos="2784475" algn="l"/>
                <a:tab pos="3233738" algn="l"/>
                <a:tab pos="3683000" algn="l"/>
                <a:tab pos="4132263" algn="l"/>
                <a:tab pos="4581525" algn="l"/>
                <a:tab pos="5030788" algn="l"/>
                <a:tab pos="5480050" algn="l"/>
                <a:tab pos="5929313" algn="l"/>
                <a:tab pos="6378575" algn="l"/>
                <a:tab pos="6827838" algn="l"/>
                <a:tab pos="7277100" algn="l"/>
                <a:tab pos="7726363" algn="l"/>
                <a:tab pos="8175625" algn="l"/>
                <a:tab pos="8624888" algn="l"/>
                <a:tab pos="9074150" algn="l"/>
                <a:tab pos="95234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539750" algn="l"/>
                <a:tab pos="987425" algn="l"/>
                <a:tab pos="1436688" algn="l"/>
                <a:tab pos="1885950" algn="l"/>
                <a:tab pos="2335213" algn="l"/>
                <a:tab pos="2784475" algn="l"/>
                <a:tab pos="3233738" algn="l"/>
                <a:tab pos="3683000" algn="l"/>
                <a:tab pos="4132263" algn="l"/>
                <a:tab pos="4581525" algn="l"/>
                <a:tab pos="5030788" algn="l"/>
                <a:tab pos="5480050" algn="l"/>
                <a:tab pos="5929313" algn="l"/>
                <a:tab pos="6378575" algn="l"/>
                <a:tab pos="6827838" algn="l"/>
                <a:tab pos="7277100" algn="l"/>
                <a:tab pos="7726363" algn="l"/>
                <a:tab pos="8175625" algn="l"/>
                <a:tab pos="8624888" algn="l"/>
                <a:tab pos="9074150" algn="l"/>
                <a:tab pos="95234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539750" algn="l"/>
                <a:tab pos="987425" algn="l"/>
                <a:tab pos="1436688" algn="l"/>
                <a:tab pos="1885950" algn="l"/>
                <a:tab pos="2335213" algn="l"/>
                <a:tab pos="2784475" algn="l"/>
                <a:tab pos="3233738" algn="l"/>
                <a:tab pos="3683000" algn="l"/>
                <a:tab pos="4132263" algn="l"/>
                <a:tab pos="4581525" algn="l"/>
                <a:tab pos="5030788" algn="l"/>
                <a:tab pos="5480050" algn="l"/>
                <a:tab pos="5929313" algn="l"/>
                <a:tab pos="6378575" algn="l"/>
                <a:tab pos="6827838" algn="l"/>
                <a:tab pos="7277100" algn="l"/>
                <a:tab pos="7726363" algn="l"/>
                <a:tab pos="8175625" algn="l"/>
                <a:tab pos="8624888" algn="l"/>
                <a:tab pos="9074150" algn="l"/>
                <a:tab pos="95234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539750" algn="l"/>
                <a:tab pos="987425" algn="l"/>
                <a:tab pos="1436688" algn="l"/>
                <a:tab pos="1885950" algn="l"/>
                <a:tab pos="2335213" algn="l"/>
                <a:tab pos="2784475" algn="l"/>
                <a:tab pos="3233738" algn="l"/>
                <a:tab pos="3683000" algn="l"/>
                <a:tab pos="4132263" algn="l"/>
                <a:tab pos="4581525" algn="l"/>
                <a:tab pos="5030788" algn="l"/>
                <a:tab pos="5480050" algn="l"/>
                <a:tab pos="5929313" algn="l"/>
                <a:tab pos="6378575" algn="l"/>
                <a:tab pos="6827838" algn="l"/>
                <a:tab pos="7277100" algn="l"/>
                <a:tab pos="7726363" algn="l"/>
                <a:tab pos="8175625" algn="l"/>
                <a:tab pos="8624888" algn="l"/>
                <a:tab pos="9074150" algn="l"/>
                <a:tab pos="95234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39750" algn="l"/>
                <a:tab pos="987425" algn="l"/>
                <a:tab pos="1436688" algn="l"/>
                <a:tab pos="1885950" algn="l"/>
                <a:tab pos="2335213" algn="l"/>
                <a:tab pos="2784475" algn="l"/>
                <a:tab pos="3233738" algn="l"/>
                <a:tab pos="3683000" algn="l"/>
                <a:tab pos="4132263" algn="l"/>
                <a:tab pos="4581525" algn="l"/>
                <a:tab pos="5030788" algn="l"/>
                <a:tab pos="5480050" algn="l"/>
                <a:tab pos="5929313" algn="l"/>
                <a:tab pos="6378575" algn="l"/>
                <a:tab pos="6827838" algn="l"/>
                <a:tab pos="7277100" algn="l"/>
                <a:tab pos="7726363" algn="l"/>
                <a:tab pos="8175625" algn="l"/>
                <a:tab pos="8624888" algn="l"/>
                <a:tab pos="9074150" algn="l"/>
                <a:tab pos="95234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39750" algn="l"/>
                <a:tab pos="987425" algn="l"/>
                <a:tab pos="1436688" algn="l"/>
                <a:tab pos="1885950" algn="l"/>
                <a:tab pos="2335213" algn="l"/>
                <a:tab pos="2784475" algn="l"/>
                <a:tab pos="3233738" algn="l"/>
                <a:tab pos="3683000" algn="l"/>
                <a:tab pos="4132263" algn="l"/>
                <a:tab pos="4581525" algn="l"/>
                <a:tab pos="5030788" algn="l"/>
                <a:tab pos="5480050" algn="l"/>
                <a:tab pos="5929313" algn="l"/>
                <a:tab pos="6378575" algn="l"/>
                <a:tab pos="6827838" algn="l"/>
                <a:tab pos="7277100" algn="l"/>
                <a:tab pos="7726363" algn="l"/>
                <a:tab pos="8175625" algn="l"/>
                <a:tab pos="8624888" algn="l"/>
                <a:tab pos="9074150" algn="l"/>
                <a:tab pos="95234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39750" algn="l"/>
                <a:tab pos="987425" algn="l"/>
                <a:tab pos="1436688" algn="l"/>
                <a:tab pos="1885950" algn="l"/>
                <a:tab pos="2335213" algn="l"/>
                <a:tab pos="2784475" algn="l"/>
                <a:tab pos="3233738" algn="l"/>
                <a:tab pos="3683000" algn="l"/>
                <a:tab pos="4132263" algn="l"/>
                <a:tab pos="4581525" algn="l"/>
                <a:tab pos="5030788" algn="l"/>
                <a:tab pos="5480050" algn="l"/>
                <a:tab pos="5929313" algn="l"/>
                <a:tab pos="6378575" algn="l"/>
                <a:tab pos="6827838" algn="l"/>
                <a:tab pos="7277100" algn="l"/>
                <a:tab pos="7726363" algn="l"/>
                <a:tab pos="8175625" algn="l"/>
                <a:tab pos="8624888" algn="l"/>
                <a:tab pos="9074150" algn="l"/>
                <a:tab pos="95234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39750" algn="l"/>
                <a:tab pos="987425" algn="l"/>
                <a:tab pos="1436688" algn="l"/>
                <a:tab pos="1885950" algn="l"/>
                <a:tab pos="2335213" algn="l"/>
                <a:tab pos="2784475" algn="l"/>
                <a:tab pos="3233738" algn="l"/>
                <a:tab pos="3683000" algn="l"/>
                <a:tab pos="4132263" algn="l"/>
                <a:tab pos="4581525" algn="l"/>
                <a:tab pos="5030788" algn="l"/>
                <a:tab pos="5480050" algn="l"/>
                <a:tab pos="5929313" algn="l"/>
                <a:tab pos="6378575" algn="l"/>
                <a:tab pos="6827838" algn="l"/>
                <a:tab pos="7277100" algn="l"/>
                <a:tab pos="7726363" algn="l"/>
                <a:tab pos="8175625" algn="l"/>
                <a:tab pos="8624888" algn="l"/>
                <a:tab pos="9074150" algn="l"/>
                <a:tab pos="95234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539750" marR="0" lvl="0" indent="-4540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539750" algn="l"/>
                <a:tab pos="987425" algn="l"/>
                <a:tab pos="1436688" algn="l"/>
                <a:tab pos="1885950" algn="l"/>
                <a:tab pos="2335213" algn="l"/>
                <a:tab pos="2784475" algn="l"/>
                <a:tab pos="3233738" algn="l"/>
                <a:tab pos="3683000" algn="l"/>
                <a:tab pos="4132263" algn="l"/>
                <a:tab pos="4581525" algn="l"/>
                <a:tab pos="5030788" algn="l"/>
                <a:tab pos="5480050" algn="l"/>
                <a:tab pos="5929313" algn="l"/>
                <a:tab pos="6378575" algn="l"/>
                <a:tab pos="6827838" algn="l"/>
                <a:tab pos="7277100" algn="l"/>
                <a:tab pos="7726363" algn="l"/>
                <a:tab pos="8175625" algn="l"/>
                <a:tab pos="8624888" algn="l"/>
                <a:tab pos="9074150" algn="l"/>
                <a:tab pos="9523413" algn="l"/>
              </a:tabLst>
              <a:defRPr/>
            </a:pPr>
            <a:r>
              <a:rPr kumimoji="0" lang="pt-BR" altLang="pt-B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FIBRAS COLÁGENAS</a:t>
            </a:r>
          </a:p>
        </p:txBody>
      </p:sp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000125" y="981075"/>
            <a:ext cx="785812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Formadas por uma série de proteínas que possuem vários graus de rigidez, força , elasticidade e tensão. 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3663" marR="0" lvl="0" indent="-9525" algn="l" defTabSz="44926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071563" y="1989138"/>
            <a:ext cx="7858125" cy="92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Exemplos comuns são encontradas na pele, osso, cartilagem, lâmina basal e músculo.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3663" marR="0" lvl="0" indent="-9525" algn="l" defTabSz="44926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900113" y="3214688"/>
            <a:ext cx="2879725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 E se distinguem pelas células que as sintetizam, composição química, distribuição e função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3663" marR="0" lvl="0" indent="-9525" algn="l" defTabSz="44926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  <p:pic>
        <p:nvPicPr>
          <p:cNvPr id="2253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700" y="2708275"/>
            <a:ext cx="4905375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30592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1000125" y="285750"/>
            <a:ext cx="3786188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539750" indent="-454025" eaLnBrk="0" hangingPunct="0">
              <a:tabLst>
                <a:tab pos="539750" algn="l"/>
                <a:tab pos="987425" algn="l"/>
                <a:tab pos="1436688" algn="l"/>
                <a:tab pos="1885950" algn="l"/>
                <a:tab pos="2335213" algn="l"/>
                <a:tab pos="2784475" algn="l"/>
                <a:tab pos="3233738" algn="l"/>
                <a:tab pos="3683000" algn="l"/>
                <a:tab pos="4132263" algn="l"/>
                <a:tab pos="4581525" algn="l"/>
                <a:tab pos="5030788" algn="l"/>
                <a:tab pos="5480050" algn="l"/>
                <a:tab pos="5929313" algn="l"/>
                <a:tab pos="6378575" algn="l"/>
                <a:tab pos="6827838" algn="l"/>
                <a:tab pos="7277100" algn="l"/>
                <a:tab pos="7726363" algn="l"/>
                <a:tab pos="8175625" algn="l"/>
                <a:tab pos="8624888" algn="l"/>
                <a:tab pos="9074150" algn="l"/>
                <a:tab pos="95234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539750" algn="l"/>
                <a:tab pos="987425" algn="l"/>
                <a:tab pos="1436688" algn="l"/>
                <a:tab pos="1885950" algn="l"/>
                <a:tab pos="2335213" algn="l"/>
                <a:tab pos="2784475" algn="l"/>
                <a:tab pos="3233738" algn="l"/>
                <a:tab pos="3683000" algn="l"/>
                <a:tab pos="4132263" algn="l"/>
                <a:tab pos="4581525" algn="l"/>
                <a:tab pos="5030788" algn="l"/>
                <a:tab pos="5480050" algn="l"/>
                <a:tab pos="5929313" algn="l"/>
                <a:tab pos="6378575" algn="l"/>
                <a:tab pos="6827838" algn="l"/>
                <a:tab pos="7277100" algn="l"/>
                <a:tab pos="7726363" algn="l"/>
                <a:tab pos="8175625" algn="l"/>
                <a:tab pos="8624888" algn="l"/>
                <a:tab pos="9074150" algn="l"/>
                <a:tab pos="95234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539750" algn="l"/>
                <a:tab pos="987425" algn="l"/>
                <a:tab pos="1436688" algn="l"/>
                <a:tab pos="1885950" algn="l"/>
                <a:tab pos="2335213" algn="l"/>
                <a:tab pos="2784475" algn="l"/>
                <a:tab pos="3233738" algn="l"/>
                <a:tab pos="3683000" algn="l"/>
                <a:tab pos="4132263" algn="l"/>
                <a:tab pos="4581525" algn="l"/>
                <a:tab pos="5030788" algn="l"/>
                <a:tab pos="5480050" algn="l"/>
                <a:tab pos="5929313" algn="l"/>
                <a:tab pos="6378575" algn="l"/>
                <a:tab pos="6827838" algn="l"/>
                <a:tab pos="7277100" algn="l"/>
                <a:tab pos="7726363" algn="l"/>
                <a:tab pos="8175625" algn="l"/>
                <a:tab pos="8624888" algn="l"/>
                <a:tab pos="9074150" algn="l"/>
                <a:tab pos="95234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539750" algn="l"/>
                <a:tab pos="987425" algn="l"/>
                <a:tab pos="1436688" algn="l"/>
                <a:tab pos="1885950" algn="l"/>
                <a:tab pos="2335213" algn="l"/>
                <a:tab pos="2784475" algn="l"/>
                <a:tab pos="3233738" algn="l"/>
                <a:tab pos="3683000" algn="l"/>
                <a:tab pos="4132263" algn="l"/>
                <a:tab pos="4581525" algn="l"/>
                <a:tab pos="5030788" algn="l"/>
                <a:tab pos="5480050" algn="l"/>
                <a:tab pos="5929313" algn="l"/>
                <a:tab pos="6378575" algn="l"/>
                <a:tab pos="6827838" algn="l"/>
                <a:tab pos="7277100" algn="l"/>
                <a:tab pos="7726363" algn="l"/>
                <a:tab pos="8175625" algn="l"/>
                <a:tab pos="8624888" algn="l"/>
                <a:tab pos="9074150" algn="l"/>
                <a:tab pos="95234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539750" algn="l"/>
                <a:tab pos="987425" algn="l"/>
                <a:tab pos="1436688" algn="l"/>
                <a:tab pos="1885950" algn="l"/>
                <a:tab pos="2335213" algn="l"/>
                <a:tab pos="2784475" algn="l"/>
                <a:tab pos="3233738" algn="l"/>
                <a:tab pos="3683000" algn="l"/>
                <a:tab pos="4132263" algn="l"/>
                <a:tab pos="4581525" algn="l"/>
                <a:tab pos="5030788" algn="l"/>
                <a:tab pos="5480050" algn="l"/>
                <a:tab pos="5929313" algn="l"/>
                <a:tab pos="6378575" algn="l"/>
                <a:tab pos="6827838" algn="l"/>
                <a:tab pos="7277100" algn="l"/>
                <a:tab pos="7726363" algn="l"/>
                <a:tab pos="8175625" algn="l"/>
                <a:tab pos="8624888" algn="l"/>
                <a:tab pos="9074150" algn="l"/>
                <a:tab pos="95234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39750" algn="l"/>
                <a:tab pos="987425" algn="l"/>
                <a:tab pos="1436688" algn="l"/>
                <a:tab pos="1885950" algn="l"/>
                <a:tab pos="2335213" algn="l"/>
                <a:tab pos="2784475" algn="l"/>
                <a:tab pos="3233738" algn="l"/>
                <a:tab pos="3683000" algn="l"/>
                <a:tab pos="4132263" algn="l"/>
                <a:tab pos="4581525" algn="l"/>
                <a:tab pos="5030788" algn="l"/>
                <a:tab pos="5480050" algn="l"/>
                <a:tab pos="5929313" algn="l"/>
                <a:tab pos="6378575" algn="l"/>
                <a:tab pos="6827838" algn="l"/>
                <a:tab pos="7277100" algn="l"/>
                <a:tab pos="7726363" algn="l"/>
                <a:tab pos="8175625" algn="l"/>
                <a:tab pos="8624888" algn="l"/>
                <a:tab pos="9074150" algn="l"/>
                <a:tab pos="95234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39750" algn="l"/>
                <a:tab pos="987425" algn="l"/>
                <a:tab pos="1436688" algn="l"/>
                <a:tab pos="1885950" algn="l"/>
                <a:tab pos="2335213" algn="l"/>
                <a:tab pos="2784475" algn="l"/>
                <a:tab pos="3233738" algn="l"/>
                <a:tab pos="3683000" algn="l"/>
                <a:tab pos="4132263" algn="l"/>
                <a:tab pos="4581525" algn="l"/>
                <a:tab pos="5030788" algn="l"/>
                <a:tab pos="5480050" algn="l"/>
                <a:tab pos="5929313" algn="l"/>
                <a:tab pos="6378575" algn="l"/>
                <a:tab pos="6827838" algn="l"/>
                <a:tab pos="7277100" algn="l"/>
                <a:tab pos="7726363" algn="l"/>
                <a:tab pos="8175625" algn="l"/>
                <a:tab pos="8624888" algn="l"/>
                <a:tab pos="9074150" algn="l"/>
                <a:tab pos="95234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39750" algn="l"/>
                <a:tab pos="987425" algn="l"/>
                <a:tab pos="1436688" algn="l"/>
                <a:tab pos="1885950" algn="l"/>
                <a:tab pos="2335213" algn="l"/>
                <a:tab pos="2784475" algn="l"/>
                <a:tab pos="3233738" algn="l"/>
                <a:tab pos="3683000" algn="l"/>
                <a:tab pos="4132263" algn="l"/>
                <a:tab pos="4581525" algn="l"/>
                <a:tab pos="5030788" algn="l"/>
                <a:tab pos="5480050" algn="l"/>
                <a:tab pos="5929313" algn="l"/>
                <a:tab pos="6378575" algn="l"/>
                <a:tab pos="6827838" algn="l"/>
                <a:tab pos="7277100" algn="l"/>
                <a:tab pos="7726363" algn="l"/>
                <a:tab pos="8175625" algn="l"/>
                <a:tab pos="8624888" algn="l"/>
                <a:tab pos="9074150" algn="l"/>
                <a:tab pos="95234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39750" algn="l"/>
                <a:tab pos="987425" algn="l"/>
                <a:tab pos="1436688" algn="l"/>
                <a:tab pos="1885950" algn="l"/>
                <a:tab pos="2335213" algn="l"/>
                <a:tab pos="2784475" algn="l"/>
                <a:tab pos="3233738" algn="l"/>
                <a:tab pos="3683000" algn="l"/>
                <a:tab pos="4132263" algn="l"/>
                <a:tab pos="4581525" algn="l"/>
                <a:tab pos="5030788" algn="l"/>
                <a:tab pos="5480050" algn="l"/>
                <a:tab pos="5929313" algn="l"/>
                <a:tab pos="6378575" algn="l"/>
                <a:tab pos="6827838" algn="l"/>
                <a:tab pos="7277100" algn="l"/>
                <a:tab pos="7726363" algn="l"/>
                <a:tab pos="8175625" algn="l"/>
                <a:tab pos="8624888" algn="l"/>
                <a:tab pos="9074150" algn="l"/>
                <a:tab pos="95234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539750" marR="0" lvl="0" indent="-4540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539750" algn="l"/>
                <a:tab pos="987425" algn="l"/>
                <a:tab pos="1436688" algn="l"/>
                <a:tab pos="1885950" algn="l"/>
                <a:tab pos="2335213" algn="l"/>
                <a:tab pos="2784475" algn="l"/>
                <a:tab pos="3233738" algn="l"/>
                <a:tab pos="3683000" algn="l"/>
                <a:tab pos="4132263" algn="l"/>
                <a:tab pos="4581525" algn="l"/>
                <a:tab pos="5030788" algn="l"/>
                <a:tab pos="5480050" algn="l"/>
                <a:tab pos="5929313" algn="l"/>
                <a:tab pos="6378575" algn="l"/>
                <a:tab pos="6827838" algn="l"/>
                <a:tab pos="7277100" algn="l"/>
                <a:tab pos="7726363" algn="l"/>
                <a:tab pos="8175625" algn="l"/>
                <a:tab pos="8624888" algn="l"/>
                <a:tab pos="9074150" algn="l"/>
                <a:tab pos="9523413" algn="l"/>
              </a:tabLst>
              <a:defRPr/>
            </a:pPr>
            <a:r>
              <a:rPr kumimoji="0" lang="pt-BR" altLang="pt-B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FIBRAS RETICULARES</a:t>
            </a:r>
          </a:p>
        </p:txBody>
      </p:sp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000125" y="1214438"/>
            <a:ext cx="7858125" cy="107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Formadas predominantemente por colágeno III. São extremamente finas e possuem alto teor de açúcar em suas moléculas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3663" marR="0" lvl="0" indent="-9525" algn="l" defTabSz="44926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071563" y="2500313"/>
            <a:ext cx="7858125" cy="92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Abundantes no músculo liso, baço, nódulos linfáticos, medula óssea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3663" marR="0" lvl="0" indent="-9525" algn="l" defTabSz="44926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071563" y="3571875"/>
            <a:ext cx="3429000" cy="259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São menores em diâmetro em relação as fibrilas das fibras de colágeno.</a:t>
            </a:r>
          </a:p>
          <a:p>
            <a:pPr marL="93663" marR="0" lvl="0" indent="-9525" algn="l" defTabSz="44926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  <p:pic>
        <p:nvPicPr>
          <p:cNvPr id="2355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273425"/>
            <a:ext cx="4214812" cy="333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9" name="Text Box 2"/>
          <p:cNvSpPr txBox="1">
            <a:spLocks noChangeArrowheads="1"/>
          </p:cNvSpPr>
          <p:nvPr/>
        </p:nvSpPr>
        <p:spPr bwMode="auto">
          <a:xfrm>
            <a:off x="3149600" y="6169025"/>
            <a:ext cx="142240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altLang="pt-BR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Linfonodo</a:t>
            </a:r>
          </a:p>
        </p:txBody>
      </p:sp>
    </p:spTree>
    <p:extLst>
      <p:ext uri="{BB962C8B-B14F-4D97-AF65-F5344CB8AC3E}">
        <p14:creationId xmlns:p14="http://schemas.microsoft.com/office/powerpoint/2010/main" val="23284135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/>
          <p:cNvSpPr txBox="1">
            <a:spLocks noChangeArrowheads="1"/>
          </p:cNvSpPr>
          <p:nvPr/>
        </p:nvSpPr>
        <p:spPr bwMode="auto">
          <a:xfrm>
            <a:off x="1000125" y="285750"/>
            <a:ext cx="3786188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539750" indent="-454025" eaLnBrk="0" hangingPunct="0">
              <a:tabLst>
                <a:tab pos="539750" algn="l"/>
                <a:tab pos="987425" algn="l"/>
                <a:tab pos="1436688" algn="l"/>
                <a:tab pos="1885950" algn="l"/>
                <a:tab pos="2335213" algn="l"/>
                <a:tab pos="2784475" algn="l"/>
                <a:tab pos="3233738" algn="l"/>
                <a:tab pos="3683000" algn="l"/>
                <a:tab pos="4132263" algn="l"/>
                <a:tab pos="4581525" algn="l"/>
                <a:tab pos="5030788" algn="l"/>
                <a:tab pos="5480050" algn="l"/>
                <a:tab pos="5929313" algn="l"/>
                <a:tab pos="6378575" algn="l"/>
                <a:tab pos="6827838" algn="l"/>
                <a:tab pos="7277100" algn="l"/>
                <a:tab pos="7726363" algn="l"/>
                <a:tab pos="8175625" algn="l"/>
                <a:tab pos="8624888" algn="l"/>
                <a:tab pos="9074150" algn="l"/>
                <a:tab pos="95234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539750" algn="l"/>
                <a:tab pos="987425" algn="l"/>
                <a:tab pos="1436688" algn="l"/>
                <a:tab pos="1885950" algn="l"/>
                <a:tab pos="2335213" algn="l"/>
                <a:tab pos="2784475" algn="l"/>
                <a:tab pos="3233738" algn="l"/>
                <a:tab pos="3683000" algn="l"/>
                <a:tab pos="4132263" algn="l"/>
                <a:tab pos="4581525" algn="l"/>
                <a:tab pos="5030788" algn="l"/>
                <a:tab pos="5480050" algn="l"/>
                <a:tab pos="5929313" algn="l"/>
                <a:tab pos="6378575" algn="l"/>
                <a:tab pos="6827838" algn="l"/>
                <a:tab pos="7277100" algn="l"/>
                <a:tab pos="7726363" algn="l"/>
                <a:tab pos="8175625" algn="l"/>
                <a:tab pos="8624888" algn="l"/>
                <a:tab pos="9074150" algn="l"/>
                <a:tab pos="95234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539750" algn="l"/>
                <a:tab pos="987425" algn="l"/>
                <a:tab pos="1436688" algn="l"/>
                <a:tab pos="1885950" algn="l"/>
                <a:tab pos="2335213" algn="l"/>
                <a:tab pos="2784475" algn="l"/>
                <a:tab pos="3233738" algn="l"/>
                <a:tab pos="3683000" algn="l"/>
                <a:tab pos="4132263" algn="l"/>
                <a:tab pos="4581525" algn="l"/>
                <a:tab pos="5030788" algn="l"/>
                <a:tab pos="5480050" algn="l"/>
                <a:tab pos="5929313" algn="l"/>
                <a:tab pos="6378575" algn="l"/>
                <a:tab pos="6827838" algn="l"/>
                <a:tab pos="7277100" algn="l"/>
                <a:tab pos="7726363" algn="l"/>
                <a:tab pos="8175625" algn="l"/>
                <a:tab pos="8624888" algn="l"/>
                <a:tab pos="9074150" algn="l"/>
                <a:tab pos="95234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539750" algn="l"/>
                <a:tab pos="987425" algn="l"/>
                <a:tab pos="1436688" algn="l"/>
                <a:tab pos="1885950" algn="l"/>
                <a:tab pos="2335213" algn="l"/>
                <a:tab pos="2784475" algn="l"/>
                <a:tab pos="3233738" algn="l"/>
                <a:tab pos="3683000" algn="l"/>
                <a:tab pos="4132263" algn="l"/>
                <a:tab pos="4581525" algn="l"/>
                <a:tab pos="5030788" algn="l"/>
                <a:tab pos="5480050" algn="l"/>
                <a:tab pos="5929313" algn="l"/>
                <a:tab pos="6378575" algn="l"/>
                <a:tab pos="6827838" algn="l"/>
                <a:tab pos="7277100" algn="l"/>
                <a:tab pos="7726363" algn="l"/>
                <a:tab pos="8175625" algn="l"/>
                <a:tab pos="8624888" algn="l"/>
                <a:tab pos="9074150" algn="l"/>
                <a:tab pos="95234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539750" algn="l"/>
                <a:tab pos="987425" algn="l"/>
                <a:tab pos="1436688" algn="l"/>
                <a:tab pos="1885950" algn="l"/>
                <a:tab pos="2335213" algn="l"/>
                <a:tab pos="2784475" algn="l"/>
                <a:tab pos="3233738" algn="l"/>
                <a:tab pos="3683000" algn="l"/>
                <a:tab pos="4132263" algn="l"/>
                <a:tab pos="4581525" algn="l"/>
                <a:tab pos="5030788" algn="l"/>
                <a:tab pos="5480050" algn="l"/>
                <a:tab pos="5929313" algn="l"/>
                <a:tab pos="6378575" algn="l"/>
                <a:tab pos="6827838" algn="l"/>
                <a:tab pos="7277100" algn="l"/>
                <a:tab pos="7726363" algn="l"/>
                <a:tab pos="8175625" algn="l"/>
                <a:tab pos="8624888" algn="l"/>
                <a:tab pos="9074150" algn="l"/>
                <a:tab pos="95234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39750" algn="l"/>
                <a:tab pos="987425" algn="l"/>
                <a:tab pos="1436688" algn="l"/>
                <a:tab pos="1885950" algn="l"/>
                <a:tab pos="2335213" algn="l"/>
                <a:tab pos="2784475" algn="l"/>
                <a:tab pos="3233738" algn="l"/>
                <a:tab pos="3683000" algn="l"/>
                <a:tab pos="4132263" algn="l"/>
                <a:tab pos="4581525" algn="l"/>
                <a:tab pos="5030788" algn="l"/>
                <a:tab pos="5480050" algn="l"/>
                <a:tab pos="5929313" algn="l"/>
                <a:tab pos="6378575" algn="l"/>
                <a:tab pos="6827838" algn="l"/>
                <a:tab pos="7277100" algn="l"/>
                <a:tab pos="7726363" algn="l"/>
                <a:tab pos="8175625" algn="l"/>
                <a:tab pos="8624888" algn="l"/>
                <a:tab pos="9074150" algn="l"/>
                <a:tab pos="95234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39750" algn="l"/>
                <a:tab pos="987425" algn="l"/>
                <a:tab pos="1436688" algn="l"/>
                <a:tab pos="1885950" algn="l"/>
                <a:tab pos="2335213" algn="l"/>
                <a:tab pos="2784475" algn="l"/>
                <a:tab pos="3233738" algn="l"/>
                <a:tab pos="3683000" algn="l"/>
                <a:tab pos="4132263" algn="l"/>
                <a:tab pos="4581525" algn="l"/>
                <a:tab pos="5030788" algn="l"/>
                <a:tab pos="5480050" algn="l"/>
                <a:tab pos="5929313" algn="l"/>
                <a:tab pos="6378575" algn="l"/>
                <a:tab pos="6827838" algn="l"/>
                <a:tab pos="7277100" algn="l"/>
                <a:tab pos="7726363" algn="l"/>
                <a:tab pos="8175625" algn="l"/>
                <a:tab pos="8624888" algn="l"/>
                <a:tab pos="9074150" algn="l"/>
                <a:tab pos="95234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39750" algn="l"/>
                <a:tab pos="987425" algn="l"/>
                <a:tab pos="1436688" algn="l"/>
                <a:tab pos="1885950" algn="l"/>
                <a:tab pos="2335213" algn="l"/>
                <a:tab pos="2784475" algn="l"/>
                <a:tab pos="3233738" algn="l"/>
                <a:tab pos="3683000" algn="l"/>
                <a:tab pos="4132263" algn="l"/>
                <a:tab pos="4581525" algn="l"/>
                <a:tab pos="5030788" algn="l"/>
                <a:tab pos="5480050" algn="l"/>
                <a:tab pos="5929313" algn="l"/>
                <a:tab pos="6378575" algn="l"/>
                <a:tab pos="6827838" algn="l"/>
                <a:tab pos="7277100" algn="l"/>
                <a:tab pos="7726363" algn="l"/>
                <a:tab pos="8175625" algn="l"/>
                <a:tab pos="8624888" algn="l"/>
                <a:tab pos="9074150" algn="l"/>
                <a:tab pos="95234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39750" algn="l"/>
                <a:tab pos="987425" algn="l"/>
                <a:tab pos="1436688" algn="l"/>
                <a:tab pos="1885950" algn="l"/>
                <a:tab pos="2335213" algn="l"/>
                <a:tab pos="2784475" algn="l"/>
                <a:tab pos="3233738" algn="l"/>
                <a:tab pos="3683000" algn="l"/>
                <a:tab pos="4132263" algn="l"/>
                <a:tab pos="4581525" algn="l"/>
                <a:tab pos="5030788" algn="l"/>
                <a:tab pos="5480050" algn="l"/>
                <a:tab pos="5929313" algn="l"/>
                <a:tab pos="6378575" algn="l"/>
                <a:tab pos="6827838" algn="l"/>
                <a:tab pos="7277100" algn="l"/>
                <a:tab pos="7726363" algn="l"/>
                <a:tab pos="8175625" algn="l"/>
                <a:tab pos="8624888" algn="l"/>
                <a:tab pos="9074150" algn="l"/>
                <a:tab pos="95234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539750" marR="0" lvl="0" indent="-4540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539750" algn="l"/>
                <a:tab pos="987425" algn="l"/>
                <a:tab pos="1436688" algn="l"/>
                <a:tab pos="1885950" algn="l"/>
                <a:tab pos="2335213" algn="l"/>
                <a:tab pos="2784475" algn="l"/>
                <a:tab pos="3233738" algn="l"/>
                <a:tab pos="3683000" algn="l"/>
                <a:tab pos="4132263" algn="l"/>
                <a:tab pos="4581525" algn="l"/>
                <a:tab pos="5030788" algn="l"/>
                <a:tab pos="5480050" algn="l"/>
                <a:tab pos="5929313" algn="l"/>
                <a:tab pos="6378575" algn="l"/>
                <a:tab pos="6827838" algn="l"/>
                <a:tab pos="7277100" algn="l"/>
                <a:tab pos="7726363" algn="l"/>
                <a:tab pos="8175625" algn="l"/>
                <a:tab pos="8624888" algn="l"/>
                <a:tab pos="9074150" algn="l"/>
                <a:tab pos="9523413" algn="l"/>
              </a:tabLst>
              <a:defRPr/>
            </a:pPr>
            <a:r>
              <a:rPr kumimoji="0" lang="pt-BR" altLang="pt-B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FIBRAS ELÁSTICAS</a:t>
            </a:r>
          </a:p>
        </p:txBody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000125" y="1214438"/>
            <a:ext cx="7858125" cy="221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Composta por três tipos de fibras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Elásticas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Elaunínica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Oxitalânica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3663" marR="0" lvl="0" indent="-9525" algn="l" defTabSz="44926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1071563" y="4000500"/>
            <a:ext cx="785812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altLang="pt-B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 principal propriedade das fibras elásticas é a grande capacidade de distensão, a depender da composição dos tipos de fibras. </a:t>
            </a:r>
          </a:p>
        </p:txBody>
      </p:sp>
      <p:sp>
        <p:nvSpPr>
          <p:cNvPr id="24581" name="Text Box 4"/>
          <p:cNvSpPr txBox="1">
            <a:spLocks noChangeArrowheads="1"/>
          </p:cNvSpPr>
          <p:nvPr/>
        </p:nvSpPr>
        <p:spPr bwMode="auto">
          <a:xfrm>
            <a:off x="1071563" y="5500688"/>
            <a:ext cx="785812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Fibroblastos e músculo liso são os principais produtores</a:t>
            </a:r>
          </a:p>
        </p:txBody>
      </p:sp>
    </p:spTree>
    <p:extLst>
      <p:ext uri="{BB962C8B-B14F-4D97-AF65-F5344CB8AC3E}">
        <p14:creationId xmlns:p14="http://schemas.microsoft.com/office/powerpoint/2010/main" val="36342554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/>
          <p:cNvSpPr txBox="1">
            <a:spLocks noChangeArrowheads="1"/>
          </p:cNvSpPr>
          <p:nvPr/>
        </p:nvSpPr>
        <p:spPr bwMode="auto">
          <a:xfrm>
            <a:off x="2286000" y="285750"/>
            <a:ext cx="5500688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539750" indent="-454025" eaLnBrk="0" hangingPunct="0">
              <a:tabLst>
                <a:tab pos="539750" algn="l"/>
                <a:tab pos="987425" algn="l"/>
                <a:tab pos="1436688" algn="l"/>
                <a:tab pos="1885950" algn="l"/>
                <a:tab pos="2335213" algn="l"/>
                <a:tab pos="2784475" algn="l"/>
                <a:tab pos="3233738" algn="l"/>
                <a:tab pos="3683000" algn="l"/>
                <a:tab pos="4132263" algn="l"/>
                <a:tab pos="4581525" algn="l"/>
                <a:tab pos="5030788" algn="l"/>
                <a:tab pos="5480050" algn="l"/>
                <a:tab pos="5929313" algn="l"/>
                <a:tab pos="6378575" algn="l"/>
                <a:tab pos="6827838" algn="l"/>
                <a:tab pos="7277100" algn="l"/>
                <a:tab pos="7726363" algn="l"/>
                <a:tab pos="8175625" algn="l"/>
                <a:tab pos="8624888" algn="l"/>
                <a:tab pos="9074150" algn="l"/>
                <a:tab pos="95234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539750" algn="l"/>
                <a:tab pos="987425" algn="l"/>
                <a:tab pos="1436688" algn="l"/>
                <a:tab pos="1885950" algn="l"/>
                <a:tab pos="2335213" algn="l"/>
                <a:tab pos="2784475" algn="l"/>
                <a:tab pos="3233738" algn="l"/>
                <a:tab pos="3683000" algn="l"/>
                <a:tab pos="4132263" algn="l"/>
                <a:tab pos="4581525" algn="l"/>
                <a:tab pos="5030788" algn="l"/>
                <a:tab pos="5480050" algn="l"/>
                <a:tab pos="5929313" algn="l"/>
                <a:tab pos="6378575" algn="l"/>
                <a:tab pos="6827838" algn="l"/>
                <a:tab pos="7277100" algn="l"/>
                <a:tab pos="7726363" algn="l"/>
                <a:tab pos="8175625" algn="l"/>
                <a:tab pos="8624888" algn="l"/>
                <a:tab pos="9074150" algn="l"/>
                <a:tab pos="95234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539750" algn="l"/>
                <a:tab pos="987425" algn="l"/>
                <a:tab pos="1436688" algn="l"/>
                <a:tab pos="1885950" algn="l"/>
                <a:tab pos="2335213" algn="l"/>
                <a:tab pos="2784475" algn="l"/>
                <a:tab pos="3233738" algn="l"/>
                <a:tab pos="3683000" algn="l"/>
                <a:tab pos="4132263" algn="l"/>
                <a:tab pos="4581525" algn="l"/>
                <a:tab pos="5030788" algn="l"/>
                <a:tab pos="5480050" algn="l"/>
                <a:tab pos="5929313" algn="l"/>
                <a:tab pos="6378575" algn="l"/>
                <a:tab pos="6827838" algn="l"/>
                <a:tab pos="7277100" algn="l"/>
                <a:tab pos="7726363" algn="l"/>
                <a:tab pos="8175625" algn="l"/>
                <a:tab pos="8624888" algn="l"/>
                <a:tab pos="9074150" algn="l"/>
                <a:tab pos="95234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539750" algn="l"/>
                <a:tab pos="987425" algn="l"/>
                <a:tab pos="1436688" algn="l"/>
                <a:tab pos="1885950" algn="l"/>
                <a:tab pos="2335213" algn="l"/>
                <a:tab pos="2784475" algn="l"/>
                <a:tab pos="3233738" algn="l"/>
                <a:tab pos="3683000" algn="l"/>
                <a:tab pos="4132263" algn="l"/>
                <a:tab pos="4581525" algn="l"/>
                <a:tab pos="5030788" algn="l"/>
                <a:tab pos="5480050" algn="l"/>
                <a:tab pos="5929313" algn="l"/>
                <a:tab pos="6378575" algn="l"/>
                <a:tab pos="6827838" algn="l"/>
                <a:tab pos="7277100" algn="l"/>
                <a:tab pos="7726363" algn="l"/>
                <a:tab pos="8175625" algn="l"/>
                <a:tab pos="8624888" algn="l"/>
                <a:tab pos="9074150" algn="l"/>
                <a:tab pos="95234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539750" algn="l"/>
                <a:tab pos="987425" algn="l"/>
                <a:tab pos="1436688" algn="l"/>
                <a:tab pos="1885950" algn="l"/>
                <a:tab pos="2335213" algn="l"/>
                <a:tab pos="2784475" algn="l"/>
                <a:tab pos="3233738" algn="l"/>
                <a:tab pos="3683000" algn="l"/>
                <a:tab pos="4132263" algn="l"/>
                <a:tab pos="4581525" algn="l"/>
                <a:tab pos="5030788" algn="l"/>
                <a:tab pos="5480050" algn="l"/>
                <a:tab pos="5929313" algn="l"/>
                <a:tab pos="6378575" algn="l"/>
                <a:tab pos="6827838" algn="l"/>
                <a:tab pos="7277100" algn="l"/>
                <a:tab pos="7726363" algn="l"/>
                <a:tab pos="8175625" algn="l"/>
                <a:tab pos="8624888" algn="l"/>
                <a:tab pos="9074150" algn="l"/>
                <a:tab pos="95234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39750" algn="l"/>
                <a:tab pos="987425" algn="l"/>
                <a:tab pos="1436688" algn="l"/>
                <a:tab pos="1885950" algn="l"/>
                <a:tab pos="2335213" algn="l"/>
                <a:tab pos="2784475" algn="l"/>
                <a:tab pos="3233738" algn="l"/>
                <a:tab pos="3683000" algn="l"/>
                <a:tab pos="4132263" algn="l"/>
                <a:tab pos="4581525" algn="l"/>
                <a:tab pos="5030788" algn="l"/>
                <a:tab pos="5480050" algn="l"/>
                <a:tab pos="5929313" algn="l"/>
                <a:tab pos="6378575" algn="l"/>
                <a:tab pos="6827838" algn="l"/>
                <a:tab pos="7277100" algn="l"/>
                <a:tab pos="7726363" algn="l"/>
                <a:tab pos="8175625" algn="l"/>
                <a:tab pos="8624888" algn="l"/>
                <a:tab pos="9074150" algn="l"/>
                <a:tab pos="95234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39750" algn="l"/>
                <a:tab pos="987425" algn="l"/>
                <a:tab pos="1436688" algn="l"/>
                <a:tab pos="1885950" algn="l"/>
                <a:tab pos="2335213" algn="l"/>
                <a:tab pos="2784475" algn="l"/>
                <a:tab pos="3233738" algn="l"/>
                <a:tab pos="3683000" algn="l"/>
                <a:tab pos="4132263" algn="l"/>
                <a:tab pos="4581525" algn="l"/>
                <a:tab pos="5030788" algn="l"/>
                <a:tab pos="5480050" algn="l"/>
                <a:tab pos="5929313" algn="l"/>
                <a:tab pos="6378575" algn="l"/>
                <a:tab pos="6827838" algn="l"/>
                <a:tab pos="7277100" algn="l"/>
                <a:tab pos="7726363" algn="l"/>
                <a:tab pos="8175625" algn="l"/>
                <a:tab pos="8624888" algn="l"/>
                <a:tab pos="9074150" algn="l"/>
                <a:tab pos="95234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39750" algn="l"/>
                <a:tab pos="987425" algn="l"/>
                <a:tab pos="1436688" algn="l"/>
                <a:tab pos="1885950" algn="l"/>
                <a:tab pos="2335213" algn="l"/>
                <a:tab pos="2784475" algn="l"/>
                <a:tab pos="3233738" algn="l"/>
                <a:tab pos="3683000" algn="l"/>
                <a:tab pos="4132263" algn="l"/>
                <a:tab pos="4581525" algn="l"/>
                <a:tab pos="5030788" algn="l"/>
                <a:tab pos="5480050" algn="l"/>
                <a:tab pos="5929313" algn="l"/>
                <a:tab pos="6378575" algn="l"/>
                <a:tab pos="6827838" algn="l"/>
                <a:tab pos="7277100" algn="l"/>
                <a:tab pos="7726363" algn="l"/>
                <a:tab pos="8175625" algn="l"/>
                <a:tab pos="8624888" algn="l"/>
                <a:tab pos="9074150" algn="l"/>
                <a:tab pos="95234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39750" algn="l"/>
                <a:tab pos="987425" algn="l"/>
                <a:tab pos="1436688" algn="l"/>
                <a:tab pos="1885950" algn="l"/>
                <a:tab pos="2335213" algn="l"/>
                <a:tab pos="2784475" algn="l"/>
                <a:tab pos="3233738" algn="l"/>
                <a:tab pos="3683000" algn="l"/>
                <a:tab pos="4132263" algn="l"/>
                <a:tab pos="4581525" algn="l"/>
                <a:tab pos="5030788" algn="l"/>
                <a:tab pos="5480050" algn="l"/>
                <a:tab pos="5929313" algn="l"/>
                <a:tab pos="6378575" algn="l"/>
                <a:tab pos="6827838" algn="l"/>
                <a:tab pos="7277100" algn="l"/>
                <a:tab pos="7726363" algn="l"/>
                <a:tab pos="8175625" algn="l"/>
                <a:tab pos="8624888" algn="l"/>
                <a:tab pos="9074150" algn="l"/>
                <a:tab pos="95234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539750" marR="0" lvl="0" indent="-4540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539750" algn="l"/>
                <a:tab pos="987425" algn="l"/>
                <a:tab pos="1436688" algn="l"/>
                <a:tab pos="1885950" algn="l"/>
                <a:tab pos="2335213" algn="l"/>
                <a:tab pos="2784475" algn="l"/>
                <a:tab pos="3233738" algn="l"/>
                <a:tab pos="3683000" algn="l"/>
                <a:tab pos="4132263" algn="l"/>
                <a:tab pos="4581525" algn="l"/>
                <a:tab pos="5030788" algn="l"/>
                <a:tab pos="5480050" algn="l"/>
                <a:tab pos="5929313" algn="l"/>
                <a:tab pos="6378575" algn="l"/>
                <a:tab pos="6827838" algn="l"/>
                <a:tab pos="7277100" algn="l"/>
                <a:tab pos="7726363" algn="l"/>
                <a:tab pos="8175625" algn="l"/>
                <a:tab pos="8624888" algn="l"/>
                <a:tab pos="9074150" algn="l"/>
                <a:tab pos="9523413" algn="l"/>
              </a:tabLst>
              <a:defRPr/>
            </a:pPr>
            <a:r>
              <a:rPr kumimoji="0" lang="pt-BR" alt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TIPOS DE TECIDOS CONJUNTIVOS</a:t>
            </a:r>
          </a:p>
        </p:txBody>
      </p:sp>
      <p:sp>
        <p:nvSpPr>
          <p:cNvPr id="28675" name="Text Box 2"/>
          <p:cNvSpPr txBox="1">
            <a:spLocks noChangeArrowheads="1"/>
          </p:cNvSpPr>
          <p:nvPr/>
        </p:nvSpPr>
        <p:spPr bwMode="auto">
          <a:xfrm>
            <a:off x="928688" y="1000125"/>
            <a:ext cx="5500687" cy="135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Tecido conjuntivo propriamente dito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altLang="pt-BR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FROUXO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altLang="pt-BR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DENSO</a:t>
            </a:r>
          </a:p>
        </p:txBody>
      </p:sp>
      <p:sp>
        <p:nvSpPr>
          <p:cNvPr id="28676" name="Text Box 3"/>
          <p:cNvSpPr txBox="1">
            <a:spLocks noChangeArrowheads="1"/>
          </p:cNvSpPr>
          <p:nvPr/>
        </p:nvSpPr>
        <p:spPr bwMode="auto">
          <a:xfrm>
            <a:off x="928688" y="2366565"/>
            <a:ext cx="7072312" cy="221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Tecido conjuntivo com as propriedades especiais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alt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TECIDO ADIPOSO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alt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TECIDO ELÁSTICO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alt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TECIDO RETICULAR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alt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TECIDO MUCOSO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lang="pt-BR" altLang="pt-B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TECIDO SANGÚINEO</a:t>
            </a:r>
            <a:endParaRPr kumimoji="0" lang="pt-BR" altLang="pt-BR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928688" y="5000625"/>
            <a:ext cx="6286500" cy="150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Tecido conjuntivo de suporte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TECIDO CARTILAGINOSOS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TECIDO ÓSSEO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3663" marR="0" lvl="0" indent="-9525" algn="l" defTabSz="44926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2004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1600200" y="428625"/>
            <a:ext cx="657225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95250" indent="-9525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95250" marR="0" lvl="0" indent="-9525" algn="ctr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TECIDO CONJUNTIVO</a:t>
            </a:r>
          </a:p>
          <a:p>
            <a:pPr marL="93663" marR="0" lvl="0" indent="-9525" algn="l" defTabSz="44926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1143000" y="1500188"/>
            <a:ext cx="7715250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altLang="pt-BR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Tem função principais</a:t>
            </a: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1000125" y="2143125"/>
            <a:ext cx="77152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altLang="pt-B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ESTRUTURAL onde complexos de proteoglicanas  e glicoproteínas se ligam a proteínas receptoras das células fornecendo força tênsil e rigidez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000125" y="3429000"/>
            <a:ext cx="771525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PREENCHIMENTO sobretudo com sua fibras e substância fundamental</a:t>
            </a:r>
          </a:p>
          <a:p>
            <a:pPr marL="93663" marR="0" lvl="0" indent="-9525" algn="l" defTabSz="44926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1000125" y="5643563"/>
            <a:ext cx="771525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95250" marR="0" lvl="0" indent="-9525" algn="ctr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Origem do mesoderma. Em especifico das células mesenquimais que se derivam do mesoderma</a:t>
            </a:r>
          </a:p>
          <a:p>
            <a:pPr marL="93663" marR="0" lvl="0" indent="-9525" algn="ctr" defTabSz="44926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1000125" y="4500563"/>
            <a:ext cx="771525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CICATRIZAÇÃO, NUTRIÇÃO, DEFESA DO ORGANISMO, ARMAZENAMENTO DE NUTRIENTES,</a:t>
            </a:r>
            <a:r>
              <a:rPr kumimoji="0" lang="pt-BR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 </a:t>
            </a:r>
          </a:p>
          <a:p>
            <a:pPr marL="93663" marR="0" lvl="0" indent="-9525" algn="l" defTabSz="44926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0270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/>
          <p:cNvSpPr txBox="1">
            <a:spLocks noChangeArrowheads="1"/>
          </p:cNvSpPr>
          <p:nvPr/>
        </p:nvSpPr>
        <p:spPr bwMode="auto">
          <a:xfrm>
            <a:off x="1071563" y="642938"/>
            <a:ext cx="5500687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Tecido conjuntivo propriamente dito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18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18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3663" marR="0" lvl="0" indent="-9525" algn="l" defTabSz="44926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1143000" y="2428875"/>
            <a:ext cx="6643688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Se divide em: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				FROUXO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				 DENSO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3663" marR="0" lvl="0" indent="-9525" algn="l" defTabSz="44926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  <p:sp>
        <p:nvSpPr>
          <p:cNvPr id="29700" name="Text Box 3"/>
          <p:cNvSpPr txBox="1">
            <a:spLocks noChangeArrowheads="1"/>
          </p:cNvSpPr>
          <p:nvPr/>
        </p:nvSpPr>
        <p:spPr bwMode="auto">
          <a:xfrm>
            <a:off x="1143000" y="1285875"/>
            <a:ext cx="5500688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altLang="pt-B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Tecido conjuntivo característico</a:t>
            </a:r>
          </a:p>
        </p:txBody>
      </p:sp>
    </p:spTree>
    <p:extLst>
      <p:ext uri="{BB962C8B-B14F-4D97-AF65-F5344CB8AC3E}">
        <p14:creationId xmlns:p14="http://schemas.microsoft.com/office/powerpoint/2010/main" val="27452881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3929063" y="285750"/>
            <a:ext cx="1571625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FROUXO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3663" marR="0" lvl="0" indent="-9525" algn="l" defTabSz="44926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1152525" y="1000125"/>
            <a:ext cx="7858125" cy="107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Suporta estruturas sujeitas a pressões e atritos pequenos.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Estrutura típica do tecido conjuntivo.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3663" marR="0" lvl="0" indent="-9525" algn="l" defTabSz="44926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1214438" y="2071688"/>
            <a:ext cx="7858125" cy="121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Função de preencher espaços entre células musculares, suportar células epiteliais, compor a derme, cavidades e glândulas 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3663" marR="0" lvl="0" indent="-9525" algn="l" defTabSz="44926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919538" y="3643313"/>
            <a:ext cx="1571625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DENSO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3663" marR="0" lvl="0" indent="-9525" algn="l" defTabSz="44926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1143000" y="4357688"/>
            <a:ext cx="7858125" cy="92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Similar ao frouxo, no entanto, apresenta menos células e muito mais fibras de colágeno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3663" marR="0" lvl="0" indent="-9525" algn="l" defTabSz="44926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1204913" y="5429250"/>
            <a:ext cx="785812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Oferece resistência e proteção aos tecidos. No entanto, é mais resistente a tensão que o frouxo 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3663" marR="0" lvl="0" indent="-9525" algn="l" defTabSz="44926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4147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357188"/>
            <a:ext cx="4429125" cy="6046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95564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9" t="18748" r="14844" b="7030"/>
          <a:stretch>
            <a:fillRect/>
          </a:stretch>
        </p:blipFill>
        <p:spPr bwMode="auto">
          <a:xfrm>
            <a:off x="2143125" y="1000125"/>
            <a:ext cx="5429250" cy="404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449" t="18748" r="14844" b="703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2464593" y="5301208"/>
            <a:ext cx="4786313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altLang="pt-BR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Tecido conjuntivo frouxo do útero de rato</a:t>
            </a:r>
          </a:p>
        </p:txBody>
      </p:sp>
    </p:spTree>
    <p:extLst>
      <p:ext uri="{BB962C8B-B14F-4D97-AF65-F5344CB8AC3E}">
        <p14:creationId xmlns:p14="http://schemas.microsoft.com/office/powerpoint/2010/main" val="22593802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9" t="16795" r="11914" b="7030"/>
          <a:stretch>
            <a:fillRect/>
          </a:stretch>
        </p:blipFill>
        <p:spPr bwMode="auto">
          <a:xfrm>
            <a:off x="2038350" y="928688"/>
            <a:ext cx="5534025" cy="4071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449" t="16795" r="11914" b="703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1957388" y="5143500"/>
            <a:ext cx="5357812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95250" marR="0" lvl="0" indent="-9525" algn="ctr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alt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Tecido conjuntivo denso não modelado do esôfago de rato</a:t>
            </a:r>
          </a:p>
        </p:txBody>
      </p:sp>
    </p:spTree>
    <p:extLst>
      <p:ext uri="{BB962C8B-B14F-4D97-AF65-F5344CB8AC3E}">
        <p14:creationId xmlns:p14="http://schemas.microsoft.com/office/powerpoint/2010/main" val="2748103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3919538" y="500063"/>
            <a:ext cx="1571625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DENSO</a:t>
            </a:r>
          </a:p>
          <a:p>
            <a:pPr marL="93663" marR="0" lvl="0" indent="-9525" algn="l" defTabSz="44926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1143000" y="1214438"/>
            <a:ext cx="7858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Denso não modelado</a:t>
            </a:r>
          </a:p>
          <a:p>
            <a:pPr marL="92075" marR="0" lvl="0" indent="-11113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Arial" charset="0"/>
              <a:buChar char="•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 Fibras de colágeno estão organizadas me feixes sem um orientação definida</a:t>
            </a:r>
          </a:p>
          <a:p>
            <a:pPr marL="92075" marR="0" lvl="0" indent="-11113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Arial" charset="0"/>
              <a:buChar char="•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 Formam uma malha resistente a pressões multidimensionais</a:t>
            </a:r>
          </a:p>
          <a:p>
            <a:pPr marL="911225" lvl="2" indent="-11113" defTabSz="449263">
              <a:spcBef>
                <a:spcPts val="600"/>
              </a:spcBef>
              <a:buClr>
                <a:srgbClr val="3891A7"/>
              </a:buClr>
              <a:buSzPct val="80000"/>
              <a:buFont typeface="Arial" charset="0"/>
              <a:buChar char="•"/>
              <a:defRPr/>
            </a:pPr>
            <a:r>
              <a:rPr lang="pt-BR" sz="2400" dirty="0">
                <a:solidFill>
                  <a:schemeClr val="tx1"/>
                </a:solidFill>
                <a:latin typeface="Times New Roman" pitchFamily="16" charset="0"/>
                <a:ea typeface="Microsoft YaHei"/>
                <a:cs typeface="Times New Roman" pitchFamily="16" charset="0"/>
              </a:rPr>
              <a:t>Ex:. Cápsula que reveste Fígado, Rins, Baço e Testículo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143000" y="3571875"/>
            <a:ext cx="7858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Denso modelado</a:t>
            </a:r>
          </a:p>
          <a:p>
            <a:pPr marL="92075" marR="0" lvl="0" indent="-11113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Arial" charset="0"/>
              <a:buChar char="•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 Fibras de colágenos paralelos uns aos outros</a:t>
            </a:r>
          </a:p>
          <a:p>
            <a:pPr marL="92075" marR="0" lvl="0" indent="-11113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Arial" charset="0"/>
              <a:buChar char="•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 Formam uma malha resistente a pressões em uma dimensão</a:t>
            </a:r>
            <a:endParaRPr lang="pt-BR" sz="2400" dirty="0">
              <a:solidFill>
                <a:srgbClr val="FF0000"/>
              </a:solidFill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11225" lvl="2" indent="-11113" defTabSz="449263">
              <a:spcBef>
                <a:spcPts val="600"/>
              </a:spcBef>
              <a:buClr>
                <a:srgbClr val="3891A7"/>
              </a:buClr>
              <a:buSzPct val="80000"/>
              <a:buFont typeface="Arial" charset="0"/>
              <a:buChar char="•"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Ex: Ligamento e Tendões.</a:t>
            </a:r>
          </a:p>
        </p:txBody>
      </p:sp>
    </p:spTree>
    <p:extLst>
      <p:ext uri="{BB962C8B-B14F-4D97-AF65-F5344CB8AC3E}">
        <p14:creationId xmlns:p14="http://schemas.microsoft.com/office/powerpoint/2010/main" val="7133703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5" b="12494"/>
          <a:stretch>
            <a:fillRect/>
          </a:stretch>
        </p:blipFill>
        <p:spPr bwMode="auto">
          <a:xfrm>
            <a:off x="4071938" y="3500438"/>
            <a:ext cx="3929062" cy="2784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6255" b="1249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4313"/>
            <a:ext cx="3857625" cy="278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5844" name="Text Box 3"/>
          <p:cNvSpPr txBox="1">
            <a:spLocks noChangeArrowheads="1"/>
          </p:cNvSpPr>
          <p:nvPr/>
        </p:nvSpPr>
        <p:spPr bwMode="auto">
          <a:xfrm>
            <a:off x="5214938" y="2357438"/>
            <a:ext cx="214312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altLang="pt-BR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Não modelado</a:t>
            </a:r>
          </a:p>
        </p:txBody>
      </p:sp>
      <p:sp>
        <p:nvSpPr>
          <p:cNvPr id="35845" name="Text Box 4"/>
          <p:cNvSpPr txBox="1">
            <a:spLocks noChangeArrowheads="1"/>
          </p:cNvSpPr>
          <p:nvPr/>
        </p:nvSpPr>
        <p:spPr bwMode="auto">
          <a:xfrm>
            <a:off x="1857375" y="5857875"/>
            <a:ext cx="214312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altLang="pt-BR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Modelado</a:t>
            </a:r>
          </a:p>
        </p:txBody>
      </p:sp>
    </p:spTree>
    <p:extLst>
      <p:ext uri="{BB962C8B-B14F-4D97-AF65-F5344CB8AC3E}">
        <p14:creationId xmlns:p14="http://schemas.microsoft.com/office/powerpoint/2010/main" val="19905213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000125" y="285750"/>
            <a:ext cx="785812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Tecido conjuntivo elástico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3663" marR="0" lvl="0" indent="-9525" algn="l" defTabSz="44926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1071563" y="1143000"/>
            <a:ext cx="7858125" cy="150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2075" indent="-11113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92075" marR="0" lvl="0" indent="-11113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Arial" charset="0"/>
              <a:buChar char="•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 Composto por feixes espessos e paralelos de fibras elásticas</a:t>
            </a:r>
          </a:p>
          <a:p>
            <a:pPr marL="92075" marR="0" lvl="0" indent="-11113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Arial" charset="0"/>
              <a:buChar char="•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 O espaço entre fibras elásticas geralmente é ocupado por fibras  de colágeno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3663" marR="0" lvl="0" indent="-9525" algn="l" defTabSz="44926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1071563" y="2643188"/>
            <a:ext cx="7858125" cy="92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2075" indent="-11113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92075" marR="0" lvl="0" indent="-11113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Arial" charset="0"/>
              <a:buChar char="•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Presente nos ligamentos da coluna vertebral e no ligamento do pênis </a:t>
            </a:r>
          </a:p>
          <a:p>
            <a:pPr marL="93663" marR="0" lvl="0" indent="-9525" algn="l" defTabSz="44926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  <p:pic>
        <p:nvPicPr>
          <p:cNvPr id="3686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1" y="3386599"/>
            <a:ext cx="4104455" cy="3172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6596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000125" y="285750"/>
            <a:ext cx="785812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Tecido conjuntivo reticular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3663" marR="0" lvl="0" indent="-9525" algn="l" defTabSz="44926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1071563" y="1143000"/>
            <a:ext cx="7858125" cy="150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2075" indent="-11113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92075" marR="0" lvl="0" indent="-11113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Arial" charset="0"/>
              <a:buChar char="•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 forma uma rede que suportam as células dos órgãos</a:t>
            </a:r>
          </a:p>
          <a:p>
            <a:pPr marL="92075" marR="0" lvl="0" indent="-11113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Arial" charset="0"/>
              <a:buChar char="•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 Estão associadas a fibroblastos chamados </a:t>
            </a: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CÉLULAS RETICULARES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 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3663" marR="0" lvl="0" indent="-9525" algn="l" defTabSz="44926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1071563" y="2859088"/>
            <a:ext cx="3571875" cy="273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Células reticulares, fibras reticulares e líquido fundamental oferecem um ambiente arquitetônico para os órgãos 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linfóides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 (medula óssea, baço, 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linfonódos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).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3663" marR="0" lvl="0" indent="-9525" algn="l" defTabSz="44926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2276475"/>
            <a:ext cx="3529013" cy="3895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 Box 2"/>
          <p:cNvSpPr txBox="1">
            <a:spLocks noChangeArrowheads="1"/>
          </p:cNvSpPr>
          <p:nvPr/>
        </p:nvSpPr>
        <p:spPr bwMode="auto">
          <a:xfrm>
            <a:off x="4716463" y="6243638"/>
            <a:ext cx="4141787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altLang="pt-BR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Células reticulares e fibras reticulares</a:t>
            </a:r>
          </a:p>
        </p:txBody>
      </p:sp>
    </p:spTree>
    <p:extLst>
      <p:ext uri="{BB962C8B-B14F-4D97-AF65-F5344CB8AC3E}">
        <p14:creationId xmlns:p14="http://schemas.microsoft.com/office/powerpoint/2010/main" val="36442154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/>
          <p:cNvSpPr txBox="1">
            <a:spLocks noChangeArrowheads="1"/>
          </p:cNvSpPr>
          <p:nvPr/>
        </p:nvSpPr>
        <p:spPr bwMode="auto">
          <a:xfrm>
            <a:off x="1000125" y="285750"/>
            <a:ext cx="785812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Tecido conjuntivo mucoso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3663" marR="0" lvl="0" indent="-9525" algn="l" defTabSz="44926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1071563" y="1143000"/>
            <a:ext cx="785812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2075" indent="-11113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92075" marR="0" lvl="0" indent="-11113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Arial" charset="0"/>
              <a:buChar char="•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 Consistência gelatinosa</a:t>
            </a:r>
          </a:p>
          <a:p>
            <a:pPr marL="92075" marR="0" lvl="0" indent="-11113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Arial" charset="0"/>
              <a:buChar char="•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 Poucas fibras e tem como principal célula os fibroblasto</a:t>
            </a:r>
          </a:p>
          <a:p>
            <a:pPr marL="92075" marR="0" lvl="0" indent="-11113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Arial" charset="0"/>
              <a:buChar char="•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 Presentes no cordão umbilical e polpa jovem do dente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3663" marR="0" lvl="0" indent="-9525" algn="l" defTabSz="44926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2"/>
          <a:stretch>
            <a:fillRect/>
          </a:stretch>
        </p:blipFill>
        <p:spPr bwMode="auto">
          <a:xfrm>
            <a:off x="468313" y="3500438"/>
            <a:ext cx="3819525" cy="2562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044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3500438"/>
            <a:ext cx="3500438" cy="2625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8472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1"/>
          <p:cNvSpPr>
            <a:spLocks noChangeArrowheads="1"/>
          </p:cNvSpPr>
          <p:nvPr/>
        </p:nvSpPr>
        <p:spPr bwMode="auto">
          <a:xfrm>
            <a:off x="1357313" y="4786313"/>
            <a:ext cx="3857625" cy="1428750"/>
          </a:xfrm>
          <a:prstGeom prst="cloudCallout">
            <a:avLst>
              <a:gd name="adj1" fmla="val -20833"/>
              <a:gd name="adj2" fmla="val 62500"/>
            </a:avLst>
          </a:prstGeom>
          <a:noFill/>
          <a:ln w="255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pt-BR" altLang="pt-BR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SUBSTÂNCIA FUNDAMENTAL!</a:t>
            </a:r>
          </a:p>
        </p:txBody>
      </p:sp>
      <p:sp>
        <p:nvSpPr>
          <p:cNvPr id="11267" name="AutoShape 2"/>
          <p:cNvSpPr>
            <a:spLocks noChangeArrowheads="1"/>
          </p:cNvSpPr>
          <p:nvPr/>
        </p:nvSpPr>
        <p:spPr bwMode="auto">
          <a:xfrm>
            <a:off x="1071563" y="2286000"/>
            <a:ext cx="3500437" cy="1571625"/>
          </a:xfrm>
          <a:prstGeom prst="cloudCallout">
            <a:avLst>
              <a:gd name="adj1" fmla="val -20833"/>
              <a:gd name="adj2" fmla="val 62500"/>
            </a:avLst>
          </a:prstGeom>
          <a:noFill/>
          <a:ln w="25560" cap="sq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pt-BR" altLang="pt-BR" sz="1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FIBRAS!</a:t>
            </a:r>
          </a:p>
        </p:txBody>
      </p:sp>
      <p:sp>
        <p:nvSpPr>
          <p:cNvPr id="11268" name="AutoShape 3"/>
          <p:cNvSpPr>
            <a:spLocks noChangeArrowheads="1"/>
          </p:cNvSpPr>
          <p:nvPr/>
        </p:nvSpPr>
        <p:spPr bwMode="auto">
          <a:xfrm>
            <a:off x="3000375" y="428625"/>
            <a:ext cx="3571875" cy="1357313"/>
          </a:xfrm>
          <a:prstGeom prst="cloudCallout">
            <a:avLst>
              <a:gd name="adj1" fmla="val -20833"/>
              <a:gd name="adj2" fmla="val 62500"/>
            </a:avLst>
          </a:prstGeom>
          <a:noFill/>
          <a:ln w="25560" cap="sq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pt-BR" altLang="pt-BR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CÉLULAS!</a:t>
            </a:r>
          </a:p>
        </p:txBody>
      </p:sp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3" y="1857375"/>
            <a:ext cx="3036887" cy="35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2190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1"/>
          <p:cNvSpPr txBox="1">
            <a:spLocks noChangeArrowheads="1"/>
          </p:cNvSpPr>
          <p:nvPr/>
        </p:nvSpPr>
        <p:spPr bwMode="auto">
          <a:xfrm>
            <a:off x="1000125" y="333375"/>
            <a:ext cx="4643438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TECIDO CARTILAGINOSO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3663" marR="0" lvl="0" indent="-9525" algn="l" defTabSz="44926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  <p:sp>
        <p:nvSpPr>
          <p:cNvPr id="39939" name="Text Box 2"/>
          <p:cNvSpPr txBox="1">
            <a:spLocks noChangeArrowheads="1"/>
          </p:cNvSpPr>
          <p:nvPr/>
        </p:nvSpPr>
        <p:spPr bwMode="auto">
          <a:xfrm>
            <a:off x="1071563" y="1214438"/>
            <a:ext cx="785812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2075" indent="-11113"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92075" marR="0" lvl="0" indent="-11113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Arial" panose="020B0604020202020204" pitchFamily="34" charset="0"/>
              <a:buChar char="•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r>
              <a:rPr kumimoji="0" lang="pt-BR" altLang="pt-BR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Forma especializada de suporte (formada por colágeno ou colágeno e elastina + proteoglicanos)</a:t>
            </a:r>
          </a:p>
          <a:p>
            <a:pPr marL="92075" marR="0" lvl="0" indent="-11113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Arial" panose="020B0604020202020204" pitchFamily="34" charset="0"/>
              <a:buChar char="•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r>
              <a:rPr kumimoji="0" lang="pt-BR" altLang="pt-BR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Consistência rígida</a:t>
            </a:r>
          </a:p>
          <a:p>
            <a:pPr marL="92075" marR="0" lvl="0" indent="-11113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Arial" panose="020B0604020202020204" pitchFamily="34" charset="0"/>
              <a:buChar char="•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r>
              <a:rPr kumimoji="0" lang="pt-BR" altLang="pt-BR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Suporte de tecidos moles</a:t>
            </a:r>
          </a:p>
          <a:p>
            <a:pPr marL="92075" marR="0" lvl="0" indent="-11113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Arial" panose="020B0604020202020204" pitchFamily="34" charset="0"/>
              <a:buChar char="•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r>
              <a:rPr kumimoji="0" lang="pt-BR" altLang="pt-BR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Reveste superfícies articulares</a:t>
            </a:r>
          </a:p>
        </p:txBody>
      </p:sp>
      <p:sp>
        <p:nvSpPr>
          <p:cNvPr id="39940" name="Text Box 3"/>
          <p:cNvSpPr txBox="1">
            <a:spLocks noChangeArrowheads="1"/>
          </p:cNvSpPr>
          <p:nvPr/>
        </p:nvSpPr>
        <p:spPr bwMode="auto">
          <a:xfrm>
            <a:off x="1143000" y="3857625"/>
            <a:ext cx="785812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2075" indent="-11113"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92075" marR="0" lvl="0" indent="-11113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Arial" panose="020B0604020202020204" pitchFamily="34" charset="0"/>
              <a:buChar char="•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r>
              <a:rPr kumimoji="0" lang="pt-BR" altLang="pt-BR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CONDRÓCITOS</a:t>
            </a:r>
          </a:p>
          <a:p>
            <a:pPr marL="92075" marR="0" lvl="0" indent="-11113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Arial" panose="020B0604020202020204" pitchFamily="34" charset="0"/>
              <a:buChar char="•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r>
              <a:rPr kumimoji="0" lang="pt-BR" altLang="pt-BR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MATRIZ EXTRACELULAR</a:t>
            </a:r>
          </a:p>
          <a:p>
            <a:pPr marL="92075" marR="0" lvl="0" indent="-11113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Arial" panose="020B0604020202020204" pitchFamily="34" charset="0"/>
              <a:buChar char="•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r>
              <a:rPr kumimoji="0" lang="pt-BR" altLang="pt-BR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LACUNA</a:t>
            </a:r>
          </a:p>
        </p:txBody>
      </p:sp>
    </p:spTree>
    <p:extLst>
      <p:ext uri="{BB962C8B-B14F-4D97-AF65-F5344CB8AC3E}">
        <p14:creationId xmlns:p14="http://schemas.microsoft.com/office/powerpoint/2010/main" val="41090084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1"/>
          <p:cNvSpPr txBox="1">
            <a:spLocks noChangeArrowheads="1"/>
          </p:cNvSpPr>
          <p:nvPr/>
        </p:nvSpPr>
        <p:spPr bwMode="auto">
          <a:xfrm>
            <a:off x="1143000" y="1357313"/>
            <a:ext cx="7858125" cy="507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2075" indent="-11113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92075" marR="0" lvl="0" indent="-11113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Arial" charset="0"/>
              <a:buChar char="•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 Mais frequente sendo o tecido embrionário que dá lugar ao osso.</a:t>
            </a:r>
          </a:p>
          <a:p>
            <a:pPr marL="92075" marR="0" lvl="0" indent="-11113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Arial" charset="0"/>
              <a:buChar char="•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 Entre a diáfise e epífise do osso em extensão</a:t>
            </a:r>
          </a:p>
          <a:p>
            <a:pPr marL="92075" marR="0" lvl="0" indent="-11113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Arial" charset="0"/>
              <a:buChar char="•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 Possui fibras de colágeno o tipo II + ácido 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hialurônico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 + 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preoteoglicana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 e 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glicoproteinas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 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ENCONTRADO: 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fossas nasais, 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traquéia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, 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brônquios, 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costelas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articulações</a:t>
            </a:r>
          </a:p>
        </p:txBody>
      </p:sp>
      <p:sp>
        <p:nvSpPr>
          <p:cNvPr id="40963" name="Text Box 2"/>
          <p:cNvSpPr txBox="1">
            <a:spLocks noChangeArrowheads="1"/>
          </p:cNvSpPr>
          <p:nvPr/>
        </p:nvSpPr>
        <p:spPr bwMode="auto">
          <a:xfrm>
            <a:off x="1214438" y="549275"/>
            <a:ext cx="3214687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altLang="pt-BR" sz="2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Cartilagem hialina</a:t>
            </a:r>
          </a:p>
        </p:txBody>
      </p:sp>
    </p:spTree>
    <p:extLst>
      <p:ext uri="{BB962C8B-B14F-4D97-AF65-F5344CB8AC3E}">
        <p14:creationId xmlns:p14="http://schemas.microsoft.com/office/powerpoint/2010/main" val="7594005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5" y="142875"/>
            <a:ext cx="4722813" cy="314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3429000"/>
            <a:ext cx="4000500" cy="3181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198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429000"/>
            <a:ext cx="3857625" cy="305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59074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1"/>
          <p:cNvSpPr txBox="1">
            <a:spLocks noChangeArrowheads="1"/>
          </p:cNvSpPr>
          <p:nvPr/>
        </p:nvSpPr>
        <p:spPr bwMode="auto">
          <a:xfrm>
            <a:off x="1143000" y="1357313"/>
            <a:ext cx="7858125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2075" indent="-11113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92075" marR="0" lvl="0" indent="-11113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Arial" charset="0"/>
              <a:buChar char="•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 Camada de tecido conjuntivo que envolve as cartilagens (exceto as articulares e fibrosas)</a:t>
            </a:r>
          </a:p>
          <a:p>
            <a:pPr marL="93663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2075" marR="0" lvl="0" indent="-11113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Arial" charset="0"/>
              <a:buChar char="•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 Fonte de novos condrócitos</a:t>
            </a:r>
          </a:p>
          <a:p>
            <a:pPr marL="93663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2075" marR="0" lvl="0" indent="-11113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Arial" charset="0"/>
              <a:buChar char="•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 Tem nervos, vasos sanguíneos e linfáticos</a:t>
            </a:r>
          </a:p>
          <a:p>
            <a:pPr marL="93663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2075" marR="0" lvl="0" indent="-11113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Arial" charset="0"/>
              <a:buChar char="•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 Rico em colágeno tipo I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214438" y="642938"/>
            <a:ext cx="3214687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altLang="pt-BR" sz="2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Pericôndrio</a:t>
            </a:r>
          </a:p>
        </p:txBody>
      </p:sp>
    </p:spTree>
    <p:extLst>
      <p:ext uri="{BB962C8B-B14F-4D97-AF65-F5344CB8AC3E}">
        <p14:creationId xmlns:p14="http://schemas.microsoft.com/office/powerpoint/2010/main" val="35511076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347663"/>
            <a:ext cx="6215062" cy="6042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27284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1"/>
          <p:cNvSpPr txBox="1">
            <a:spLocks noChangeArrowheads="1"/>
          </p:cNvSpPr>
          <p:nvPr/>
        </p:nvSpPr>
        <p:spPr bwMode="auto">
          <a:xfrm>
            <a:off x="1143000" y="1357313"/>
            <a:ext cx="7858125" cy="507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2075" indent="-11113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92075" marR="0" lvl="0" indent="-11113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Arial" charset="0"/>
              <a:buChar char="•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 Semelhante a hialina, mas apresenta fibras elásticas.</a:t>
            </a:r>
          </a:p>
          <a:p>
            <a:pPr marL="92075" marR="0" lvl="0" indent="-11113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Arial" charset="0"/>
              <a:buChar char="•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 Colágeno do tipo II</a:t>
            </a:r>
          </a:p>
          <a:p>
            <a:pPr marL="92075" marR="0" lvl="0" indent="-11113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Arial" charset="0"/>
              <a:buChar char="•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 Cor amarelada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ENCONTRADO: 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Pavilhão auditivo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Conduto auditivo externo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Tuba auditiva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Epiglote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Laringe</a:t>
            </a:r>
          </a:p>
        </p:txBody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1214438" y="642938"/>
            <a:ext cx="3214687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altLang="pt-BR" sz="2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Cartilagem elástica</a:t>
            </a:r>
          </a:p>
        </p:txBody>
      </p:sp>
      <p:pic>
        <p:nvPicPr>
          <p:cNvPr id="4506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538" y="1844675"/>
            <a:ext cx="3840162" cy="4837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82545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ChangeArrowheads="1"/>
          </p:cNvSpPr>
          <p:nvPr/>
        </p:nvSpPr>
        <p:spPr bwMode="auto">
          <a:xfrm>
            <a:off x="971550" y="1125538"/>
            <a:ext cx="7416800" cy="507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2075" indent="-11113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92075" marR="0" lvl="0" indent="-11113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Arial" charset="0"/>
              <a:buChar char="•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 Também chamada de fibrocartilagem</a:t>
            </a:r>
          </a:p>
          <a:p>
            <a:pPr marL="92075" marR="0" lvl="0" indent="-11113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Arial" charset="0"/>
              <a:buChar char="•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 Intermediário entre o tecido conjuntivo denso e a cartilagem hialina</a:t>
            </a:r>
          </a:p>
          <a:p>
            <a:pPr marL="92075" marR="0" lvl="0" indent="-11113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Arial" charset="0"/>
              <a:buChar char="•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 Pouca matriz extracelular</a:t>
            </a:r>
          </a:p>
          <a:p>
            <a:pPr marL="92075" marR="0" lvl="0" indent="-11113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Arial" charset="0"/>
              <a:buChar char="•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 Grande quantidade de colágeno do tipo I</a:t>
            </a:r>
          </a:p>
          <a:p>
            <a:pPr marL="92075" marR="0" lvl="0" indent="-11113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Arial" charset="0"/>
              <a:buChar char="•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 Não existe pericôndrio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ENCONTRADO: 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Discos intervertebrais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Tendões </a:t>
            </a:r>
          </a:p>
        </p:txBody>
      </p:sp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1214438" y="476250"/>
            <a:ext cx="3214687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altLang="pt-BR" sz="2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Cartilagem fibrosa</a:t>
            </a: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500438"/>
            <a:ext cx="4711700" cy="324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63244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1000125" y="333375"/>
            <a:ext cx="4643438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lvl="0" defTabSz="449263" eaLnBrk="1" hangingPunct="1">
              <a:spcBef>
                <a:spcPts val="600"/>
              </a:spcBef>
              <a:buSzPct val="80000"/>
              <a:defRPr/>
            </a:pPr>
            <a:r>
              <a:rPr lang="pt-BR" sz="2400" dirty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Tecido Conjuntivo Reticular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3663" marR="0" lvl="0" indent="-9525" algn="l" defTabSz="44926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071563" y="1214438"/>
            <a:ext cx="785812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2075" indent="-11113"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lvl="0" defTabSz="449263"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Arial" panose="020B0604020202020204" pitchFamily="34" charset="0"/>
              <a:buChar char="•"/>
            </a:pPr>
            <a:r>
              <a:rPr lang="pt-BR" altLang="pt-B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Predominam as fibras reticulares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143000" y="3857625"/>
            <a:ext cx="785812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2075" indent="-11113"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lvl="0" defTabSz="449263"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Arial" panose="020B0604020202020204" pitchFamily="34" charset="0"/>
              <a:buChar char="•"/>
            </a:pPr>
            <a:r>
              <a:rPr lang="pt-BR" altLang="pt-BR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Local: órgãos </a:t>
            </a:r>
            <a:r>
              <a:rPr lang="pt-BR" altLang="pt-BR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hemocitopoiéticos</a:t>
            </a:r>
            <a:r>
              <a:rPr lang="pt-BR" altLang="pt-BR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altLang="pt-BR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</a:t>
            </a:r>
            <a:r>
              <a:rPr lang="pt-BR" altLang="pt-BR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adrenal</a:t>
            </a:r>
          </a:p>
        </p:txBody>
      </p:sp>
    </p:spTree>
    <p:extLst>
      <p:ext uri="{BB962C8B-B14F-4D97-AF65-F5344CB8AC3E}">
        <p14:creationId xmlns:p14="http://schemas.microsoft.com/office/powerpoint/2010/main" val="23384776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" t="4987" r="5038" b="4987"/>
          <a:stretch>
            <a:fillRect/>
          </a:stretch>
        </p:blipFill>
        <p:spPr bwMode="auto">
          <a:xfrm>
            <a:off x="1592263" y="338138"/>
            <a:ext cx="5940425" cy="6181725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8088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92150"/>
            <a:ext cx="8964612" cy="606425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381000" y="103188"/>
            <a:ext cx="4895850" cy="587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1500"/>
              </a:spcBef>
              <a:buFont typeface="Times New Roman" pitchFamily="-92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92" charset="0"/>
                <a:cs typeface="Arial Unicode MS" pitchFamily="34" charset="-128"/>
              </a:rPr>
              <a:t>Córtex da Glândula Adrenal</a:t>
            </a:r>
          </a:p>
        </p:txBody>
      </p:sp>
    </p:spTree>
    <p:extLst>
      <p:ext uri="{BB962C8B-B14F-4D97-AF65-F5344CB8AC3E}">
        <p14:creationId xmlns:p14="http://schemas.microsoft.com/office/powerpoint/2010/main" val="19921844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>
          <a:xfrm>
            <a:off x="533400" y="249238"/>
            <a:ext cx="2743200" cy="2244725"/>
          </a:xfrm>
          <a:solidFill>
            <a:srgbClr val="FFFFFF">
              <a:alpha val="85881"/>
            </a:srgbClr>
          </a:solidFill>
        </p:spPr>
        <p:txBody>
          <a:bodyPr lIns="90000" tIns="46800" rIns="90000" bIns="46800">
            <a:spAutoFit/>
          </a:bodyPr>
          <a:lstStyle/>
          <a:p>
            <a:pPr algn="ctr" eaLnBrk="1" hangingPunct="1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200" b="1">
                <a:solidFill>
                  <a:schemeClr val="tx1"/>
                </a:solidFill>
                <a:latin typeface="Comic Sans MS" pitchFamily="66" charset="0"/>
              </a:rPr>
              <a:t>C</a:t>
            </a:r>
            <a:r>
              <a:rPr lang="en-GB" sz="3200" b="1">
                <a:solidFill>
                  <a:schemeClr val="tx1"/>
                </a:solidFill>
              </a:rPr>
              <a:t>é</a:t>
            </a:r>
            <a:r>
              <a:rPr lang="en-GB" sz="3200" b="1">
                <a:solidFill>
                  <a:schemeClr val="tx1"/>
                </a:solidFill>
                <a:latin typeface="Comic Sans MS" pitchFamily="66" charset="0"/>
              </a:rPr>
              <a:t>lulas que compõem o tecido conjuntivo</a:t>
            </a:r>
          </a:p>
        </p:txBody>
      </p:sp>
      <p:sp>
        <p:nvSpPr>
          <p:cNvPr id="30723" name="Text Box 2"/>
          <p:cNvSpPr txBox="1">
            <a:spLocks noChangeArrowheads="1"/>
          </p:cNvSpPr>
          <p:nvPr/>
        </p:nvSpPr>
        <p:spPr bwMode="auto">
          <a:xfrm>
            <a:off x="838200" y="2895600"/>
            <a:ext cx="2362200" cy="3254375"/>
          </a:xfrm>
          <a:prstGeom prst="rect">
            <a:avLst/>
          </a:prstGeom>
          <a:solidFill>
            <a:srgbClr val="FFFFFF">
              <a:alpha val="8588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ts val="1500"/>
              </a:spcBef>
              <a:buClrTx/>
              <a:buSzTx/>
              <a:buFont typeface="Times New Roman" panose="02020603050405020304" pitchFamily="18" charset="0"/>
              <a:buBlip>
                <a:blip r:embed="rId3"/>
              </a:buBlip>
            </a:pPr>
            <a:r>
              <a:rPr lang="en-GB" altLang="pt-BR" sz="2400" b="1" dirty="0" err="1">
                <a:solidFill>
                  <a:srgbClr val="000000"/>
                </a:solidFill>
                <a:latin typeface="Arial" panose="020B0604020202020204" pitchFamily="34" charset="0"/>
                <a:ea typeface="Arial Unicode MS"/>
              </a:rPr>
              <a:t>Fibroblastos</a:t>
            </a:r>
            <a:endParaRPr lang="en-GB" altLang="pt-BR" sz="2400" b="1" dirty="0">
              <a:solidFill>
                <a:srgbClr val="000000"/>
              </a:solidFill>
              <a:latin typeface="Arial" panose="020B0604020202020204" pitchFamily="34" charset="0"/>
              <a:ea typeface="Arial Unicode MS"/>
            </a:endParaRPr>
          </a:p>
          <a:p>
            <a:pPr eaLnBrk="1" hangingPunct="1">
              <a:spcBef>
                <a:spcPts val="1500"/>
              </a:spcBef>
              <a:buClrTx/>
              <a:buSzTx/>
              <a:buFont typeface="Times New Roman" panose="02020603050405020304" pitchFamily="18" charset="0"/>
              <a:buBlip>
                <a:blip r:embed="rId3"/>
              </a:buBlip>
            </a:pPr>
            <a:r>
              <a:rPr lang="en-GB" altLang="pt-BR" sz="2400" b="1" dirty="0" err="1">
                <a:solidFill>
                  <a:srgbClr val="000000"/>
                </a:solidFill>
                <a:latin typeface="Arial" panose="020B0604020202020204" pitchFamily="34" charset="0"/>
                <a:ea typeface="Arial Unicode MS"/>
              </a:rPr>
              <a:t>Macrófagos</a:t>
            </a:r>
            <a:endParaRPr lang="en-GB" altLang="pt-BR" sz="2400" b="1" dirty="0">
              <a:solidFill>
                <a:srgbClr val="000000"/>
              </a:solidFill>
              <a:latin typeface="Arial" panose="020B0604020202020204" pitchFamily="34" charset="0"/>
              <a:ea typeface="Arial Unicode MS"/>
            </a:endParaRPr>
          </a:p>
          <a:p>
            <a:pPr eaLnBrk="1" hangingPunct="1">
              <a:spcBef>
                <a:spcPts val="1500"/>
              </a:spcBef>
              <a:buClrTx/>
              <a:buSzTx/>
              <a:buFont typeface="Times New Roman" panose="02020603050405020304" pitchFamily="18" charset="0"/>
              <a:buBlip>
                <a:blip r:embed="rId3"/>
              </a:buBlip>
            </a:pPr>
            <a:r>
              <a:rPr lang="en-GB" altLang="pt-BR" sz="2400" b="1" dirty="0" err="1">
                <a:solidFill>
                  <a:srgbClr val="000000"/>
                </a:solidFill>
                <a:latin typeface="Arial" panose="020B0604020202020204" pitchFamily="34" charset="0"/>
                <a:ea typeface="Arial Unicode MS"/>
              </a:rPr>
              <a:t>Plasmócitos</a:t>
            </a:r>
            <a:endParaRPr lang="en-GB" altLang="pt-BR" sz="2400" b="1" dirty="0">
              <a:solidFill>
                <a:srgbClr val="000000"/>
              </a:solidFill>
              <a:latin typeface="Arial" panose="020B0604020202020204" pitchFamily="34" charset="0"/>
              <a:ea typeface="Arial Unicode MS"/>
            </a:endParaRPr>
          </a:p>
          <a:p>
            <a:pPr eaLnBrk="1" hangingPunct="1">
              <a:spcBef>
                <a:spcPts val="1500"/>
              </a:spcBef>
              <a:buClrTx/>
              <a:buSzTx/>
              <a:buFont typeface="Times New Roman" panose="02020603050405020304" pitchFamily="18" charset="0"/>
              <a:buBlip>
                <a:blip r:embed="rId3"/>
              </a:buBlip>
            </a:pPr>
            <a:r>
              <a:rPr lang="en-GB" altLang="pt-BR" sz="2400" b="1" dirty="0" err="1">
                <a:solidFill>
                  <a:srgbClr val="000000"/>
                </a:solidFill>
                <a:latin typeface="Arial" panose="020B0604020202020204" pitchFamily="34" charset="0"/>
                <a:ea typeface="Arial Unicode MS"/>
              </a:rPr>
              <a:t>Mastócitos</a:t>
            </a:r>
            <a:endParaRPr lang="en-GB" altLang="pt-BR" sz="2400" b="1" dirty="0">
              <a:solidFill>
                <a:srgbClr val="000000"/>
              </a:solidFill>
              <a:latin typeface="Arial" panose="020B0604020202020204" pitchFamily="34" charset="0"/>
              <a:ea typeface="Arial Unicode MS"/>
            </a:endParaRPr>
          </a:p>
          <a:p>
            <a:pPr eaLnBrk="1" hangingPunct="1">
              <a:spcBef>
                <a:spcPts val="1500"/>
              </a:spcBef>
              <a:buClrTx/>
              <a:buSzTx/>
              <a:buFont typeface="Times New Roman" panose="02020603050405020304" pitchFamily="18" charset="0"/>
              <a:buBlip>
                <a:blip r:embed="rId3"/>
              </a:buBlip>
            </a:pPr>
            <a:r>
              <a:rPr lang="en-GB" altLang="pt-BR" sz="2400" b="1" dirty="0" err="1">
                <a:solidFill>
                  <a:srgbClr val="000000"/>
                </a:solidFill>
                <a:latin typeface="Arial" panose="020B0604020202020204" pitchFamily="34" charset="0"/>
                <a:ea typeface="Arial Unicode MS"/>
              </a:rPr>
              <a:t>Leucócitos</a:t>
            </a:r>
            <a:endParaRPr lang="en-GB" altLang="pt-BR" sz="2400" b="1" dirty="0">
              <a:solidFill>
                <a:srgbClr val="000000"/>
              </a:solidFill>
              <a:latin typeface="Arial" panose="020B0604020202020204" pitchFamily="34" charset="0"/>
              <a:ea typeface="Arial Unicode MS"/>
            </a:endParaRPr>
          </a:p>
          <a:p>
            <a:pPr eaLnBrk="1" hangingPunct="1">
              <a:spcBef>
                <a:spcPts val="1500"/>
              </a:spcBef>
              <a:buClrTx/>
              <a:buSzTx/>
              <a:buFont typeface="Times New Roman" panose="02020603050405020304" pitchFamily="18" charset="0"/>
              <a:buBlip>
                <a:blip r:embed="rId3"/>
              </a:buBlip>
            </a:pPr>
            <a:r>
              <a:rPr lang="en-GB" altLang="pt-BR" sz="2400" b="1" dirty="0" err="1">
                <a:solidFill>
                  <a:srgbClr val="000000"/>
                </a:solidFill>
                <a:latin typeface="Arial" panose="020B0604020202020204" pitchFamily="34" charset="0"/>
                <a:ea typeface="Arial Unicode MS"/>
              </a:rPr>
              <a:t>Adipócito</a:t>
            </a:r>
            <a:endParaRPr lang="en-GB" altLang="pt-BR" sz="2400" b="1" dirty="0">
              <a:solidFill>
                <a:srgbClr val="000000"/>
              </a:solidFill>
              <a:latin typeface="Arial" panose="020B0604020202020204" pitchFamily="34" charset="0"/>
              <a:ea typeface="Arial Unicode MS"/>
            </a:endParaRPr>
          </a:p>
        </p:txBody>
      </p:sp>
      <p:sp>
        <p:nvSpPr>
          <p:cNvPr id="30724" name="Text Box 3"/>
          <p:cNvSpPr txBox="1">
            <a:spLocks noChangeArrowheads="1"/>
          </p:cNvSpPr>
          <p:nvPr/>
        </p:nvSpPr>
        <p:spPr bwMode="auto">
          <a:xfrm>
            <a:off x="5238750" y="1143000"/>
            <a:ext cx="2914650" cy="1030288"/>
          </a:xfrm>
          <a:prstGeom prst="rect">
            <a:avLst/>
          </a:prstGeom>
          <a:solidFill>
            <a:srgbClr val="FFFFFF">
              <a:alpha val="8588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ts val="2000"/>
              </a:spcBef>
              <a:buClrTx/>
              <a:buSzTx/>
              <a:buFontTx/>
              <a:buNone/>
            </a:pPr>
            <a:r>
              <a:rPr lang="en-GB" altLang="pt-BR" sz="3200" b="1">
                <a:latin typeface="Comic Sans MS" panose="030F0702030302020204" pitchFamily="66" charset="0"/>
                <a:ea typeface="Arial Unicode MS"/>
              </a:rPr>
              <a:t>Matriz extracelular</a:t>
            </a:r>
          </a:p>
        </p:txBody>
      </p:sp>
      <p:sp>
        <p:nvSpPr>
          <p:cNvPr id="30725" name="Text Box 4"/>
          <p:cNvSpPr txBox="1">
            <a:spLocks noChangeArrowheads="1"/>
          </p:cNvSpPr>
          <p:nvPr/>
        </p:nvSpPr>
        <p:spPr bwMode="auto">
          <a:xfrm>
            <a:off x="5029200" y="2895600"/>
            <a:ext cx="3124200" cy="3324225"/>
          </a:xfrm>
          <a:prstGeom prst="rect">
            <a:avLst/>
          </a:prstGeom>
          <a:solidFill>
            <a:srgbClr val="FFFFFF">
              <a:alpha val="8588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ts val="1500"/>
              </a:spcBef>
              <a:buClrTx/>
              <a:buSzTx/>
              <a:buFont typeface="Times New Roman" panose="02020603050405020304" pitchFamily="18" charset="0"/>
              <a:buBlip>
                <a:blip r:embed="rId3"/>
              </a:buBlip>
            </a:pPr>
            <a:r>
              <a:rPr lang="en-GB" altLang="pt-BR" sz="2400" b="1">
                <a:solidFill>
                  <a:srgbClr val="000000"/>
                </a:solidFill>
                <a:latin typeface="Arial" panose="020B0604020202020204" pitchFamily="34" charset="0"/>
                <a:ea typeface="Arial Unicode MS"/>
              </a:rPr>
              <a:t>Fibras (colágenas, elásticas e reticulares)</a:t>
            </a:r>
          </a:p>
          <a:p>
            <a:pPr eaLnBrk="1" hangingPunct="1">
              <a:spcBef>
                <a:spcPts val="1500"/>
              </a:spcBef>
              <a:buClrTx/>
              <a:buSzTx/>
              <a:buFont typeface="Times New Roman" panose="02020603050405020304" pitchFamily="18" charset="0"/>
              <a:buBlip>
                <a:blip r:embed="rId3"/>
              </a:buBlip>
            </a:pPr>
            <a:r>
              <a:rPr lang="en-GB" altLang="pt-BR" sz="2400" b="1">
                <a:solidFill>
                  <a:srgbClr val="000000"/>
                </a:solidFill>
                <a:latin typeface="Arial" panose="020B0604020202020204" pitchFamily="34" charset="0"/>
                <a:ea typeface="Arial Unicode MS"/>
              </a:rPr>
              <a:t>Substância fundamental amorfa (SFA)</a:t>
            </a:r>
          </a:p>
          <a:p>
            <a:pPr eaLnBrk="1" hangingPunct="1">
              <a:spcBef>
                <a:spcPts val="1500"/>
              </a:spcBef>
              <a:buClrTx/>
              <a:buSzTx/>
              <a:buFont typeface="Times New Roman" panose="02020603050405020304" pitchFamily="18" charset="0"/>
              <a:buBlip>
                <a:blip r:embed="rId3"/>
              </a:buBlip>
            </a:pPr>
            <a:r>
              <a:rPr lang="en-GB" altLang="pt-BR" sz="2400" b="1">
                <a:solidFill>
                  <a:srgbClr val="000000"/>
                </a:solidFill>
                <a:latin typeface="Arial" panose="020B0604020202020204" pitchFamily="34" charset="0"/>
                <a:ea typeface="Arial Unicode MS"/>
              </a:rPr>
              <a:t>Plasma intersticial</a:t>
            </a:r>
          </a:p>
        </p:txBody>
      </p:sp>
      <p:grpSp>
        <p:nvGrpSpPr>
          <p:cNvPr id="30726" name="Group 5"/>
          <p:cNvGrpSpPr>
            <a:grpSpLocks/>
          </p:cNvGrpSpPr>
          <p:nvPr/>
        </p:nvGrpSpPr>
        <p:grpSpPr bwMode="auto">
          <a:xfrm>
            <a:off x="3038475" y="1341438"/>
            <a:ext cx="454025" cy="2312987"/>
            <a:chOff x="1872" y="1248"/>
            <a:chExt cx="286" cy="1054"/>
          </a:xfrm>
        </p:grpSpPr>
        <p:sp>
          <p:nvSpPr>
            <p:cNvPr id="30730" name="Freeform 6"/>
            <p:cNvSpPr>
              <a:spLocks noChangeArrowheads="1"/>
            </p:cNvSpPr>
            <p:nvPr/>
          </p:nvSpPr>
          <p:spPr bwMode="auto">
            <a:xfrm>
              <a:off x="1872" y="1564"/>
              <a:ext cx="287" cy="739"/>
            </a:xfrm>
            <a:custGeom>
              <a:avLst/>
              <a:gdLst>
                <a:gd name="T0" fmla="*/ 65 w 1267"/>
                <a:gd name="T1" fmla="*/ 48 h 3258"/>
                <a:gd name="T2" fmla="*/ 43 w 1267"/>
                <a:gd name="T3" fmla="*/ 144 h 3258"/>
                <a:gd name="T4" fmla="*/ 43 w 1267"/>
                <a:gd name="T5" fmla="*/ 168 h 3258"/>
                <a:gd name="T6" fmla="*/ 0 w 1267"/>
                <a:gd name="T7" fmla="*/ 120 h 3258"/>
                <a:gd name="T8" fmla="*/ 43 w 1267"/>
                <a:gd name="T9" fmla="*/ 72 h 3258"/>
                <a:gd name="T10" fmla="*/ 43 w 1267"/>
                <a:gd name="T11" fmla="*/ 96 h 3258"/>
                <a:gd name="T12" fmla="*/ 65 w 1267"/>
                <a:gd name="T13" fmla="*/ 0 h 3258"/>
                <a:gd name="T14" fmla="*/ 65 w 1267"/>
                <a:gd name="T15" fmla="*/ 48 h 32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67"/>
                <a:gd name="T25" fmla="*/ 0 h 3258"/>
                <a:gd name="T26" fmla="*/ 1267 w 1267"/>
                <a:gd name="T27" fmla="*/ 3258 h 325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67" h="3258">
                  <a:moveTo>
                    <a:pt x="1266" y="931"/>
                  </a:moveTo>
                  <a:cubicBezTo>
                    <a:pt x="1266" y="1861"/>
                    <a:pt x="1055" y="2790"/>
                    <a:pt x="843" y="2790"/>
                  </a:cubicBezTo>
                  <a:lnTo>
                    <a:pt x="843" y="3257"/>
                  </a:lnTo>
                  <a:lnTo>
                    <a:pt x="0" y="2327"/>
                  </a:lnTo>
                  <a:lnTo>
                    <a:pt x="843" y="1396"/>
                  </a:lnTo>
                  <a:lnTo>
                    <a:pt x="843" y="1861"/>
                  </a:lnTo>
                  <a:cubicBezTo>
                    <a:pt x="1055" y="1861"/>
                    <a:pt x="1266" y="931"/>
                    <a:pt x="1266" y="0"/>
                  </a:cubicBezTo>
                  <a:lnTo>
                    <a:pt x="1266" y="931"/>
                  </a:lnTo>
                </a:path>
              </a:pathLst>
            </a:custGeom>
            <a:solidFill>
              <a:srgbClr val="660066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731" name="Freeform 7"/>
            <p:cNvSpPr>
              <a:spLocks noChangeArrowheads="1"/>
            </p:cNvSpPr>
            <p:nvPr/>
          </p:nvSpPr>
          <p:spPr bwMode="auto">
            <a:xfrm>
              <a:off x="1872" y="1248"/>
              <a:ext cx="287" cy="528"/>
            </a:xfrm>
            <a:custGeom>
              <a:avLst/>
              <a:gdLst>
                <a:gd name="T0" fmla="*/ 0 w 1267"/>
                <a:gd name="T1" fmla="*/ 0 h 2327"/>
                <a:gd name="T2" fmla="*/ 65 w 1267"/>
                <a:gd name="T3" fmla="*/ 72 h 2327"/>
                <a:gd name="T4" fmla="*/ 65 w 1267"/>
                <a:gd name="T5" fmla="*/ 120 h 2327"/>
                <a:gd name="T6" fmla="*/ 0 w 1267"/>
                <a:gd name="T7" fmla="*/ 48 h 2327"/>
                <a:gd name="T8" fmla="*/ 0 w 1267"/>
                <a:gd name="T9" fmla="*/ 0 h 23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67"/>
                <a:gd name="T16" fmla="*/ 0 h 2327"/>
                <a:gd name="T17" fmla="*/ 1267 w 1267"/>
                <a:gd name="T18" fmla="*/ 2327 h 23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67" h="2327">
                  <a:moveTo>
                    <a:pt x="0" y="0"/>
                  </a:moveTo>
                  <a:cubicBezTo>
                    <a:pt x="633" y="0"/>
                    <a:pt x="1266" y="698"/>
                    <a:pt x="1266" y="1395"/>
                  </a:cubicBezTo>
                  <a:lnTo>
                    <a:pt x="1266" y="2326"/>
                  </a:lnTo>
                  <a:cubicBezTo>
                    <a:pt x="1266" y="1165"/>
                    <a:pt x="633" y="930"/>
                    <a:pt x="0" y="930"/>
                  </a:cubicBezTo>
                  <a:lnTo>
                    <a:pt x="0" y="0"/>
                  </a:lnTo>
                </a:path>
              </a:pathLst>
            </a:custGeom>
            <a:solidFill>
              <a:srgbClr val="660066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30727" name="Group 8"/>
          <p:cNvGrpSpPr>
            <a:grpSpLocks/>
          </p:cNvGrpSpPr>
          <p:nvPr/>
        </p:nvGrpSpPr>
        <p:grpSpPr bwMode="auto">
          <a:xfrm>
            <a:off x="4572000" y="1524000"/>
            <a:ext cx="454025" cy="2130425"/>
            <a:chOff x="2880" y="960"/>
            <a:chExt cx="286" cy="1342"/>
          </a:xfrm>
        </p:grpSpPr>
        <p:sp>
          <p:nvSpPr>
            <p:cNvPr id="30728" name="Freeform 9"/>
            <p:cNvSpPr>
              <a:spLocks noChangeArrowheads="1"/>
            </p:cNvSpPr>
            <p:nvPr/>
          </p:nvSpPr>
          <p:spPr bwMode="auto">
            <a:xfrm>
              <a:off x="2880" y="960"/>
              <a:ext cx="287" cy="672"/>
            </a:xfrm>
            <a:custGeom>
              <a:avLst/>
              <a:gdLst>
                <a:gd name="T0" fmla="*/ 65 w 1267"/>
                <a:gd name="T1" fmla="*/ 0 h 2963"/>
                <a:gd name="T2" fmla="*/ 0 w 1267"/>
                <a:gd name="T3" fmla="*/ 91 h 2963"/>
                <a:gd name="T4" fmla="*/ 0 w 1267"/>
                <a:gd name="T5" fmla="*/ 152 h 2963"/>
                <a:gd name="T6" fmla="*/ 65 w 1267"/>
                <a:gd name="T7" fmla="*/ 61 h 2963"/>
                <a:gd name="T8" fmla="*/ 65 w 1267"/>
                <a:gd name="T9" fmla="*/ 0 h 29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67"/>
                <a:gd name="T16" fmla="*/ 0 h 2963"/>
                <a:gd name="T17" fmla="*/ 1267 w 1267"/>
                <a:gd name="T18" fmla="*/ 2963 h 29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67" h="2963">
                  <a:moveTo>
                    <a:pt x="1266" y="0"/>
                  </a:moveTo>
                  <a:cubicBezTo>
                    <a:pt x="633" y="0"/>
                    <a:pt x="0" y="889"/>
                    <a:pt x="0" y="1777"/>
                  </a:cubicBezTo>
                  <a:lnTo>
                    <a:pt x="0" y="2962"/>
                  </a:lnTo>
                  <a:cubicBezTo>
                    <a:pt x="0" y="1484"/>
                    <a:pt x="633" y="1184"/>
                    <a:pt x="1266" y="1184"/>
                  </a:cubicBezTo>
                  <a:lnTo>
                    <a:pt x="1266" y="0"/>
                  </a:lnTo>
                </a:path>
              </a:pathLst>
            </a:custGeom>
            <a:solidFill>
              <a:srgbClr val="660066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729" name="Freeform 10"/>
            <p:cNvSpPr>
              <a:spLocks noChangeArrowheads="1"/>
            </p:cNvSpPr>
            <p:nvPr/>
          </p:nvSpPr>
          <p:spPr bwMode="auto">
            <a:xfrm>
              <a:off x="2880" y="1363"/>
              <a:ext cx="287" cy="941"/>
            </a:xfrm>
            <a:custGeom>
              <a:avLst/>
              <a:gdLst>
                <a:gd name="T0" fmla="*/ 0 w 1267"/>
                <a:gd name="T1" fmla="*/ 61 h 4148"/>
                <a:gd name="T2" fmla="*/ 43 w 1267"/>
                <a:gd name="T3" fmla="*/ 183 h 4148"/>
                <a:gd name="T4" fmla="*/ 43 w 1267"/>
                <a:gd name="T5" fmla="*/ 213 h 4148"/>
                <a:gd name="T6" fmla="*/ 65 w 1267"/>
                <a:gd name="T7" fmla="*/ 152 h 4148"/>
                <a:gd name="T8" fmla="*/ 43 w 1267"/>
                <a:gd name="T9" fmla="*/ 91 h 4148"/>
                <a:gd name="T10" fmla="*/ 43 w 1267"/>
                <a:gd name="T11" fmla="*/ 122 h 4148"/>
                <a:gd name="T12" fmla="*/ 0 w 1267"/>
                <a:gd name="T13" fmla="*/ 0 h 4148"/>
                <a:gd name="T14" fmla="*/ 0 w 1267"/>
                <a:gd name="T15" fmla="*/ 61 h 414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67"/>
                <a:gd name="T25" fmla="*/ 0 h 4148"/>
                <a:gd name="T26" fmla="*/ 1267 w 1267"/>
                <a:gd name="T27" fmla="*/ 4148 h 414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67" h="4148">
                  <a:moveTo>
                    <a:pt x="0" y="1186"/>
                  </a:moveTo>
                  <a:cubicBezTo>
                    <a:pt x="0" y="2370"/>
                    <a:pt x="423" y="3551"/>
                    <a:pt x="843" y="3551"/>
                  </a:cubicBezTo>
                  <a:lnTo>
                    <a:pt x="843" y="4147"/>
                  </a:lnTo>
                  <a:lnTo>
                    <a:pt x="1266" y="2963"/>
                  </a:lnTo>
                  <a:lnTo>
                    <a:pt x="843" y="1777"/>
                  </a:lnTo>
                  <a:lnTo>
                    <a:pt x="843" y="2370"/>
                  </a:lnTo>
                  <a:cubicBezTo>
                    <a:pt x="423" y="2370"/>
                    <a:pt x="0" y="1186"/>
                    <a:pt x="0" y="0"/>
                  </a:cubicBezTo>
                  <a:lnTo>
                    <a:pt x="0" y="1186"/>
                  </a:lnTo>
                </a:path>
              </a:pathLst>
            </a:custGeom>
            <a:solidFill>
              <a:srgbClr val="660066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6542377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1000125" y="333375"/>
            <a:ext cx="4643438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lvl="0" defTabSz="449263" eaLnBrk="1" hangingPunct="1">
              <a:spcBef>
                <a:spcPts val="600"/>
              </a:spcBef>
              <a:buSzPct val="80000"/>
              <a:defRPr/>
            </a:pPr>
            <a:r>
              <a:rPr lang="pt-BR" sz="2400" dirty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Tecido Conjuntivo Mucoso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3663" marR="0" lvl="0" indent="-9525" algn="l" defTabSz="44926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071563" y="1214438"/>
            <a:ext cx="785812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2075" indent="-11113"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80962" lvl="0" indent="0" defTabSz="449263"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pt-BR" altLang="pt-B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 o predomínio de SFA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143000" y="3857625"/>
            <a:ext cx="785812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2075" indent="-11113"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80962" lvl="0" indent="0" defTabSz="449263"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pt-BR" altLang="pt-BR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Local: Polpa dentária (dentes jovens) e no cordão umbilical (neste é chamado de </a:t>
            </a:r>
            <a:r>
              <a:rPr lang="pt-BR" altLang="pt-BR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geléia</a:t>
            </a:r>
            <a:r>
              <a:rPr lang="pt-BR" altLang="pt-BR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pt-BR" altLang="pt-BR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Warton</a:t>
            </a:r>
            <a:r>
              <a:rPr lang="pt-BR" altLang="pt-BR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651849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2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3462739"/>
            <a:ext cx="33337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996952"/>
            <a:ext cx="3682752" cy="3598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1000125" y="333375"/>
            <a:ext cx="4643438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defTabSz="449263" eaLnBrk="1" hangingPunct="1">
              <a:spcBef>
                <a:spcPts val="600"/>
              </a:spcBef>
              <a:buSzPct val="80000"/>
              <a:defRPr/>
            </a:pPr>
            <a:r>
              <a:rPr lang="pt-BR" sz="2400" dirty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Tecido Conjuntivo Adiposo: </a:t>
            </a:r>
          </a:p>
          <a:p>
            <a:pPr lvl="0" defTabSz="449263" eaLnBrk="1" hangingPunct="1">
              <a:spcBef>
                <a:spcPts val="600"/>
              </a:spcBef>
              <a:buSzPct val="80000"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3663" marR="0" lvl="0" indent="-9525" algn="l" defTabSz="44926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034374" y="932579"/>
            <a:ext cx="785812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2075" indent="-11113"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80962" lvl="0" indent="0" defTabSz="449263"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pt-BR" altLang="pt-B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 a gordura. </a:t>
            </a:r>
          </a:p>
          <a:p>
            <a:pPr marL="80962" lvl="0" indent="0" defTabSz="449263"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pt-BR" altLang="pt-B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Protege o nosso corpo contra o frio: isolante térmico</a:t>
            </a:r>
          </a:p>
          <a:p>
            <a:pPr marL="80962" lvl="0" indent="0" defTabSz="449263"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pt-BR" altLang="pt-B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Serve como fonte de energia. </a:t>
            </a:r>
          </a:p>
        </p:txBody>
      </p:sp>
      <p:sp>
        <p:nvSpPr>
          <p:cNvPr id="3" name="Retângulo 2"/>
          <p:cNvSpPr/>
          <p:nvPr/>
        </p:nvSpPr>
        <p:spPr>
          <a:xfrm>
            <a:off x="1000125" y="241320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80962" lvl="0" indent="0" defTabSz="449263"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pt-BR" altLang="pt-BR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Célula característica: adipócito.</a:t>
            </a:r>
          </a:p>
        </p:txBody>
      </p:sp>
    </p:spTree>
    <p:extLst>
      <p:ext uri="{BB962C8B-B14F-4D97-AF65-F5344CB8AC3E}">
        <p14:creationId xmlns:p14="http://schemas.microsoft.com/office/powerpoint/2010/main" val="5026557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528" y="5266999"/>
            <a:ext cx="19050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063" y="1246517"/>
            <a:ext cx="3352800" cy="4181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000125" y="333375"/>
            <a:ext cx="4643438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lvl="0" defTabSz="449263" eaLnBrk="1" hangingPunct="1">
              <a:spcBef>
                <a:spcPts val="600"/>
              </a:spcBef>
              <a:buSzPct val="80000"/>
              <a:defRPr/>
            </a:pPr>
            <a:r>
              <a:rPr lang="pt-BR" sz="2400" dirty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Tecido Conjuntivo Ósseo: 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3663" marR="0" lvl="0" indent="-9525" algn="l" defTabSz="44926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071563" y="1214438"/>
            <a:ext cx="393248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2075" indent="-11113"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80962" lvl="0" indent="0" defTabSz="449263"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pt-BR" altLang="pt-B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Apresenta grande rigidez. </a:t>
            </a:r>
          </a:p>
          <a:p>
            <a:pPr marL="80962" lvl="0" indent="0" defTabSz="449263"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pt-BR" altLang="pt-B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 os ossos dos esqueletos de vertebrados. </a:t>
            </a:r>
          </a:p>
          <a:p>
            <a:pPr marL="80962" lvl="0" indent="0" defTabSz="449263"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pt-BR" altLang="pt-BR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962" lvl="0" indent="0" defTabSz="449263"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pt-BR" altLang="pt-B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Substância intercelular rígida: Matriz extracelular, rica em  sais de cálcio e fósforo.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071563" y="4322361"/>
            <a:ext cx="785812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2075" indent="-11113"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80962" lvl="0" indent="0" defTabSz="449263"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pt-BR" altLang="pt-BR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Célula característica: </a:t>
            </a:r>
            <a:r>
              <a:rPr lang="pt-BR" altLang="pt-BR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Osteócito</a:t>
            </a:r>
            <a:r>
              <a:rPr lang="pt-BR" altLang="pt-BR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80962" lvl="0" indent="0" defTabSz="449263"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pt-BR" altLang="pt-BR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Osteoblasto e </a:t>
            </a:r>
            <a:r>
              <a:rPr lang="pt-BR" altLang="pt-BR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Osteoclasto</a:t>
            </a:r>
            <a:endParaRPr lang="pt-BR" altLang="pt-BR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9882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AC6BE8-71B1-4AEF-A9BF-C5EBCE760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C77C6BA-CF92-4DC7-A4CA-6C0886168C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 descr="Sistema Esquelético - Aula de Anatomia">
            <a:extLst>
              <a:ext uri="{FF2B5EF4-FFF2-40B4-BE49-F238E27FC236}">
                <a16:creationId xmlns:a16="http://schemas.microsoft.com/office/drawing/2014/main" xmlns="" id="{B1E5E46B-F00F-44BC-A157-4C98E3EA6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327501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91505507-0EA2-4B20-8A27-E3C801982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2" r="5527"/>
          <a:stretch/>
        </p:blipFill>
        <p:spPr bwMode="auto">
          <a:xfrm>
            <a:off x="3635896" y="2324100"/>
            <a:ext cx="5400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814897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1000125" y="333375"/>
            <a:ext cx="4643438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lvl="0" defTabSz="449263" eaLnBrk="1" hangingPunct="1">
              <a:spcBef>
                <a:spcPts val="600"/>
              </a:spcBef>
              <a:buSzPct val="80000"/>
              <a:defRPr/>
            </a:pPr>
            <a:r>
              <a:rPr lang="pt-BR" sz="2400" dirty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Tecido Conjuntivo Sanguíneo (sangue):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3663" marR="0" lvl="0" indent="-9525" algn="l" defTabSz="44926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071563" y="1214438"/>
            <a:ext cx="785812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2075" indent="-11113"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80962" lvl="0" indent="0" defTabSz="449263"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pt-BR" altLang="pt-B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Transporta substâncias entre as células e defende o nosso organismo.</a:t>
            </a:r>
          </a:p>
          <a:p>
            <a:pPr marL="80962" lvl="0" indent="0" defTabSz="449263"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pt-BR" altLang="pt-B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Substância intercelular: líquida = plasma</a:t>
            </a:r>
          </a:p>
          <a:p>
            <a:pPr marL="80962" lvl="0" indent="0" defTabSz="449263"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pt-BR" altLang="pt-B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 formado por vários tipos de células: 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314653" y="3095626"/>
            <a:ext cx="7505819" cy="2781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2075" indent="-11113"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2075" algn="l"/>
                <a:tab pos="539750" algn="l"/>
                <a:tab pos="989013" algn="l"/>
                <a:tab pos="1438275" algn="l"/>
                <a:tab pos="1887538" algn="l"/>
                <a:tab pos="2336800" algn="l"/>
                <a:tab pos="2786063" algn="l"/>
                <a:tab pos="3235325" algn="l"/>
                <a:tab pos="3684588" algn="l"/>
                <a:tab pos="4133850" algn="l"/>
                <a:tab pos="4583113" algn="l"/>
                <a:tab pos="5032375" algn="l"/>
                <a:tab pos="5481638" algn="l"/>
                <a:tab pos="5930900" algn="l"/>
                <a:tab pos="6380163" algn="l"/>
                <a:tab pos="6829425" algn="l"/>
                <a:tab pos="7278688" algn="l"/>
                <a:tab pos="7727950" algn="l"/>
                <a:tab pos="8177213" algn="l"/>
                <a:tab pos="8626475" algn="l"/>
                <a:tab pos="90757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80962" lvl="0" indent="0" defTabSz="449263"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pt-BR" altLang="pt-BR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Hemácias</a:t>
            </a:r>
            <a:r>
              <a:rPr lang="pt-BR" altLang="pt-BR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(glóbulos vermelho): transporte de gases, possuem a hemoglobina que tem afinidade com o oxigênio.</a:t>
            </a:r>
          </a:p>
          <a:p>
            <a:pPr marL="80962" lvl="0" indent="0" defTabSz="449263"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pt-BR" altLang="pt-BR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Leucócitos</a:t>
            </a:r>
            <a:r>
              <a:rPr lang="pt-BR" altLang="pt-BR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(glóbulos brancos): responsáveis pela defesa do nosso organismo.</a:t>
            </a:r>
          </a:p>
          <a:p>
            <a:pPr marL="80962" lvl="0" indent="0" defTabSz="449263"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pt-BR" altLang="pt-BR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Trombócitos</a:t>
            </a:r>
            <a:r>
              <a:rPr lang="pt-BR" altLang="pt-BR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(plaquetas): responsáveis pela coagulação do sangue (estancar sangramentos).</a:t>
            </a:r>
          </a:p>
          <a:p>
            <a:pPr marL="80962" lvl="0" indent="0" defTabSz="449263"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pt-BR" altLang="pt-BR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144226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038600"/>
            <a:ext cx="28575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1371600" y="3505200"/>
            <a:ext cx="206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400" b="1">
                <a:latin typeface="Arial" panose="020B0604020202020204" pitchFamily="34" charset="0"/>
              </a:rPr>
              <a:t>PLAQUETAS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5486400" y="381000"/>
            <a:ext cx="2181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400" b="1">
                <a:latin typeface="Arial" panose="020B0604020202020204" pitchFamily="34" charset="0"/>
              </a:rPr>
              <a:t>LEUCÓCITOS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5029200" y="3429000"/>
            <a:ext cx="1811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400" b="1">
                <a:latin typeface="Arial" panose="020B0604020202020204" pitchFamily="34" charset="0"/>
              </a:rPr>
              <a:t>HEMÁCIAS</a:t>
            </a:r>
          </a:p>
        </p:txBody>
      </p:sp>
      <p:pic>
        <p:nvPicPr>
          <p:cNvPr id="2663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14400"/>
            <a:ext cx="28575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9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40386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7" name="Line 13"/>
          <p:cNvSpPr>
            <a:spLocks noChangeShapeType="1"/>
          </p:cNvSpPr>
          <p:nvPr/>
        </p:nvSpPr>
        <p:spPr bwMode="auto">
          <a:xfrm flipV="1">
            <a:off x="2133600" y="2209800"/>
            <a:ext cx="99060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6638" name="Line 14"/>
          <p:cNvSpPr>
            <a:spLocks noChangeShapeType="1"/>
          </p:cNvSpPr>
          <p:nvPr/>
        </p:nvSpPr>
        <p:spPr bwMode="auto">
          <a:xfrm flipH="1" flipV="1">
            <a:off x="3886200" y="2819400"/>
            <a:ext cx="11430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6639" name="Line 15"/>
          <p:cNvSpPr>
            <a:spLocks noChangeShapeType="1"/>
          </p:cNvSpPr>
          <p:nvPr/>
        </p:nvSpPr>
        <p:spPr bwMode="auto">
          <a:xfrm flipH="1">
            <a:off x="3048000" y="609600"/>
            <a:ext cx="25146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26640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10000"/>
            <a:ext cx="2743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22173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/>
      <p:bldP spid="26632" grpId="0"/>
      <p:bldP spid="2663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ítulo 1"/>
          <p:cNvSpPr>
            <a:spLocks noGrp="1"/>
          </p:cNvSpPr>
          <p:nvPr>
            <p:ph type="title"/>
          </p:nvPr>
        </p:nvSpPr>
        <p:spPr>
          <a:xfrm>
            <a:off x="468313" y="908050"/>
            <a:ext cx="8229600" cy="1143000"/>
          </a:xfrm>
        </p:spPr>
        <p:txBody>
          <a:bodyPr/>
          <a:lstStyle/>
          <a:p>
            <a:pPr algn="ctr"/>
            <a:r>
              <a:rPr lang="en-US" sz="6000"/>
              <a:t>Bem vindos ao mundo da</a:t>
            </a:r>
            <a:endParaRPr lang="pt-BR" sz="6000" b="1"/>
          </a:p>
        </p:txBody>
      </p:sp>
      <p:sp>
        <p:nvSpPr>
          <p:cNvPr id="32771" name="Espaço Reservado para Conteúdo 2"/>
          <p:cNvSpPr>
            <a:spLocks noGrp="1"/>
          </p:cNvSpPr>
          <p:nvPr>
            <p:ph idx="1"/>
          </p:nvPr>
        </p:nvSpPr>
        <p:spPr>
          <a:xfrm>
            <a:off x="1671638" y="5664200"/>
            <a:ext cx="8229600" cy="4389438"/>
          </a:xfrm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en-US" sz="4000"/>
              <a:t>Tenham um ótimo dia !!!</a:t>
            </a:r>
            <a:endParaRPr lang="pt-BR" sz="4000"/>
          </a:p>
        </p:txBody>
      </p:sp>
      <p:pic>
        <p:nvPicPr>
          <p:cNvPr id="32772" name="Picture 2" descr="http://www.fucamp.edu.br/wp-content/uploads/2013/01/BIOLOG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287588"/>
            <a:ext cx="403225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/>
          <p:cNvSpPr txBox="1">
            <a:spLocks noChangeArrowheads="1"/>
          </p:cNvSpPr>
          <p:nvPr/>
        </p:nvSpPr>
        <p:spPr bwMode="auto">
          <a:xfrm>
            <a:off x="1500188" y="357188"/>
            <a:ext cx="6572250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95250" indent="-9525"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95250" marR="0" lvl="0" indent="-9525" algn="ctr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altLang="pt-BR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Células</a:t>
            </a:r>
          </a:p>
        </p:txBody>
      </p:sp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000125" y="1285875"/>
            <a:ext cx="34290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536575" indent="-457200"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536575" marR="0" lvl="0" indent="-457200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Times New Roman" pitchFamily="16" charset="0"/>
              <a:buAutoNum type="arabicPeriod"/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FIBROBLASTOS</a:t>
            </a:r>
          </a:p>
          <a:p>
            <a:pPr marL="539750" marR="0" lvl="0" indent="-4540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538163" marR="0" lvl="0" indent="-455613" algn="l" defTabSz="44926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536575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520238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000125" y="2214563"/>
            <a:ext cx="7858125" cy="135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Células mais comuns do tecido e com intensa atividade de síntese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Sintetizam colágeno, elastina, glicoproteínas, glicosaminoglicanos, proteoglicanos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3663" marR="0" lvl="0" indent="-9525" algn="l" defTabSz="44926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071563" y="3714750"/>
            <a:ext cx="7858125" cy="135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95250" indent="-9525"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icrosoft YaHei"/>
                <a:cs typeface="Times New Roman" pitchFamily="16" charset="0"/>
              </a:rPr>
              <a:t>Citoplasma abundante com muitos prolongamentos. Núcleo ovóide, grande e nucléolo evidente.</a:t>
            </a: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5250" marR="0" lvl="0" indent="-9525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  <a:p>
            <a:pPr marL="93663" marR="0" lvl="0" indent="-9525" algn="l" defTabSz="44926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95250" algn="l"/>
                <a:tab pos="542925" algn="l"/>
                <a:tab pos="992188" algn="l"/>
                <a:tab pos="1441450" algn="l"/>
                <a:tab pos="1890713" algn="l"/>
                <a:tab pos="2339975" algn="l"/>
                <a:tab pos="2789238" algn="l"/>
                <a:tab pos="3238500" algn="l"/>
                <a:tab pos="3687763" algn="l"/>
                <a:tab pos="4137025" algn="l"/>
                <a:tab pos="4586288" algn="l"/>
                <a:tab pos="5035550" algn="l"/>
                <a:tab pos="5484813" algn="l"/>
                <a:tab pos="5934075" algn="l"/>
                <a:tab pos="6383338" algn="l"/>
                <a:tab pos="6832600" algn="l"/>
                <a:tab pos="7281863" algn="l"/>
                <a:tab pos="7731125" algn="l"/>
                <a:tab pos="8180388" algn="l"/>
                <a:tab pos="8629650" algn="l"/>
                <a:tab pos="9078913" algn="l"/>
              </a:tabLst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icrosoft YaHei"/>
              <a:cs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8365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5643562" cy="357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3" b="22330"/>
          <a:stretch>
            <a:fillRect/>
          </a:stretch>
        </p:blipFill>
        <p:spPr bwMode="auto">
          <a:xfrm>
            <a:off x="3419872" y="404664"/>
            <a:ext cx="5448273" cy="6241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9153" b="2233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67778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Fibroblast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348880"/>
            <a:ext cx="5078021" cy="4171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2" name="Picture 2" descr="Resultado de imagem para Fibroblas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3810000" cy="2352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781668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>
          <a:xfrm>
            <a:off x="914400" y="305176"/>
            <a:ext cx="3941763" cy="723148"/>
          </a:xfrm>
        </p:spPr>
        <p:txBody>
          <a:bodyPr lIns="90000" tIns="46800" rIns="90000" bIns="46800">
            <a:spAutoFit/>
          </a:bodyPr>
          <a:lstStyle/>
          <a:p>
            <a:pPr algn="ctr" eaLnBrk="1" hangingPunct="1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Leucócitos</a:t>
            </a:r>
            <a:endParaRPr lang="en-GB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07" name="Text Box 2"/>
          <p:cNvSpPr txBox="1">
            <a:spLocks noChangeArrowheads="1"/>
          </p:cNvSpPr>
          <p:nvPr/>
        </p:nvSpPr>
        <p:spPr bwMode="auto">
          <a:xfrm>
            <a:off x="395536" y="1124744"/>
            <a:ext cx="8371210" cy="47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ts val="2000"/>
              </a:spcBef>
              <a:buClrTx/>
              <a:buSzTx/>
              <a:buNone/>
            </a:pPr>
            <a:r>
              <a:rPr lang="en-GB" altLang="pt-BR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Linfócitos</a:t>
            </a:r>
            <a:r>
              <a:rPr lang="en-GB" alt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T (24% – 32%)</a:t>
            </a:r>
          </a:p>
          <a:p>
            <a:pPr eaLnBrk="1" hangingPunct="1">
              <a:lnSpc>
                <a:spcPct val="95000"/>
              </a:lnSpc>
              <a:spcBef>
                <a:spcPts val="2000"/>
              </a:spcBef>
              <a:buClrTx/>
              <a:buSzTx/>
              <a:buNone/>
            </a:pPr>
            <a:r>
              <a:rPr lang="pt-BR" dirty="0"/>
              <a:t>São responsáveis pela imunidade celular.</a:t>
            </a:r>
            <a:endParaRPr lang="en-GB" altLang="pt-BR" sz="3200" b="1" dirty="0">
              <a:solidFill>
                <a:srgbClr val="000000"/>
              </a:solidFill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  <a:p>
            <a:r>
              <a:rPr lang="pt-BR" dirty="0"/>
              <a:t>Linfócitos CD8+, T8, </a:t>
            </a:r>
            <a:r>
              <a:rPr lang="pt-BR" dirty="0" err="1"/>
              <a:t>Tc</a:t>
            </a:r>
            <a:r>
              <a:rPr lang="pt-BR" dirty="0"/>
              <a:t> ou Citotóxicos (célula </a:t>
            </a:r>
            <a:r>
              <a:rPr lang="pt-BR" i="1" dirty="0" err="1"/>
              <a:t>killer</a:t>
            </a:r>
            <a:r>
              <a:rPr lang="pt-BR" dirty="0"/>
              <a:t>)</a:t>
            </a:r>
          </a:p>
          <a:p>
            <a:r>
              <a:rPr lang="pt-BR" dirty="0"/>
              <a:t>Linfócitos CD4+, T4, </a:t>
            </a:r>
            <a:r>
              <a:rPr lang="pt-BR" dirty="0" err="1"/>
              <a:t>Th</a:t>
            </a:r>
            <a:r>
              <a:rPr lang="pt-BR" dirty="0"/>
              <a:t> ou Auxiliares (T </a:t>
            </a:r>
            <a:r>
              <a:rPr lang="pt-BR" i="1" dirty="0" err="1"/>
              <a:t>helper</a:t>
            </a:r>
            <a:r>
              <a:rPr lang="pt-BR" dirty="0"/>
              <a:t>): Th1 e Th2</a:t>
            </a:r>
          </a:p>
          <a:p>
            <a:r>
              <a:rPr lang="pt-BR" dirty="0"/>
              <a:t>Linfócitos T Memória: </a:t>
            </a:r>
          </a:p>
          <a:p>
            <a:r>
              <a:rPr lang="pt-BR" dirty="0"/>
              <a:t>Linfócitos T Reguladores: </a:t>
            </a:r>
          </a:p>
          <a:p>
            <a:pPr lvl="1"/>
            <a:r>
              <a:rPr lang="pt-BR" dirty="0">
                <a:solidFill>
                  <a:srgbClr val="C00000"/>
                </a:solidFill>
              </a:rPr>
              <a:t>Linfócitos T Supressores</a:t>
            </a:r>
          </a:p>
          <a:p>
            <a:pPr eaLnBrk="1" hangingPunct="1">
              <a:lnSpc>
                <a:spcPct val="95000"/>
              </a:lnSpc>
              <a:spcBef>
                <a:spcPts val="2000"/>
              </a:spcBef>
              <a:buClrTx/>
              <a:buSzTx/>
              <a:buNone/>
            </a:pPr>
            <a:endParaRPr lang="en-GB" altLang="pt-BR" sz="3200" b="1" dirty="0">
              <a:solidFill>
                <a:srgbClr val="000000"/>
              </a:solidFill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</p:txBody>
      </p:sp>
      <p:pic>
        <p:nvPicPr>
          <p:cNvPr id="95234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64" y="3356992"/>
            <a:ext cx="3826250" cy="3267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1023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theme/theme1.xml><?xml version="1.0" encoding="utf-8"?>
<a:theme xmlns:a="http://schemas.openxmlformats.org/drawingml/2006/main" name="TS101674551">
  <a:themeElements>
    <a:clrScheme name="Fresh">
      <a:dk1>
        <a:srgbClr val="262626"/>
      </a:dk1>
      <a:lt1>
        <a:sysClr val="window" lastClr="FFFFFF"/>
      </a:lt1>
      <a:dk2>
        <a:srgbClr val="595959"/>
      </a:dk2>
      <a:lt2>
        <a:srgbClr val="EEECE1"/>
      </a:lt2>
      <a:accent1>
        <a:srgbClr val="F4891E"/>
      </a:accent1>
      <a:accent2>
        <a:srgbClr val="7BCF27"/>
      </a:accent2>
      <a:accent3>
        <a:srgbClr val="9BBB59"/>
      </a:accent3>
      <a:accent4>
        <a:srgbClr val="00B0F0"/>
      </a:accent4>
      <a:accent5>
        <a:srgbClr val="4BACC6"/>
      </a:accent5>
      <a:accent6>
        <a:srgbClr val="F79646"/>
      </a:accent6>
      <a:hlink>
        <a:srgbClr val="00B0F0"/>
      </a:hlink>
      <a:folHlink>
        <a:srgbClr val="F4891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luxo">
  <a:themeElements>
    <a:clrScheme name="Flux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x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x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ux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ux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0</TotalTime>
  <Words>1562</Words>
  <Application>Microsoft Office PowerPoint</Application>
  <PresentationFormat>Apresentação na tela (4:3)</PresentationFormat>
  <Paragraphs>359</Paragraphs>
  <Slides>56</Slides>
  <Notes>49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56</vt:i4>
      </vt:variant>
    </vt:vector>
  </HeadingPairs>
  <TitlesOfParts>
    <vt:vector size="70" baseType="lpstr">
      <vt:lpstr>Arial Unicode MS</vt:lpstr>
      <vt:lpstr>Microsoft YaHei</vt:lpstr>
      <vt:lpstr>ＭＳ Ｐゴシック</vt:lpstr>
      <vt:lpstr>Arial</vt:lpstr>
      <vt:lpstr>Calibri</vt:lpstr>
      <vt:lpstr>Comic Sans MS</vt:lpstr>
      <vt:lpstr>Constantia</vt:lpstr>
      <vt:lpstr>Georgia</vt:lpstr>
      <vt:lpstr>Gill Sans MT</vt:lpstr>
      <vt:lpstr>Segoe UI</vt:lpstr>
      <vt:lpstr>Times New Roman</vt:lpstr>
      <vt:lpstr>Wingdings 2</vt:lpstr>
      <vt:lpstr>TS101674551</vt:lpstr>
      <vt:lpstr>Fluxo</vt:lpstr>
      <vt:lpstr>Revisão - Biologia Histologia </vt:lpstr>
      <vt:lpstr>Apresentação do PowerPoint</vt:lpstr>
      <vt:lpstr>Apresentação do PowerPoint</vt:lpstr>
      <vt:lpstr>Apresentação do PowerPoint</vt:lpstr>
      <vt:lpstr>Células que compõem o tecido conjuntivo</vt:lpstr>
      <vt:lpstr>Apresentação do PowerPoint</vt:lpstr>
      <vt:lpstr>Apresentação do PowerPoint</vt:lpstr>
      <vt:lpstr>Apresentação do PowerPoint</vt:lpstr>
      <vt:lpstr>Leucócitos</vt:lpstr>
      <vt:lpstr>Leucócitos</vt:lpstr>
      <vt:lpstr>Apresentação do PowerPoint</vt:lpstr>
      <vt:lpstr>Macrófagos</vt:lpstr>
      <vt:lpstr>Apresentação do PowerPoint</vt:lpstr>
      <vt:lpstr>Mastócitos</vt:lpstr>
      <vt:lpstr>Apresentação do PowerPoint</vt:lpstr>
      <vt:lpstr>Apresentação do PowerPoint</vt:lpstr>
      <vt:lpstr>Apresentação do PowerPoint</vt:lpstr>
      <vt:lpstr>Plasmócitos</vt:lpstr>
      <vt:lpstr>Apresentação do PowerPoint</vt:lpstr>
      <vt:lpstr>Monócitos</vt:lpstr>
      <vt:lpstr>Eosinófilos</vt:lpstr>
      <vt:lpstr>Neutrófilos</vt:lpstr>
      <vt:lpstr>Basófilos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Bem vindos ao mundo da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Fisiologia de Doenças Metabólicas  Alterations in the spermatic function generated by obesity in rats.</dc:title>
  <dc:creator/>
  <cp:lastModifiedBy/>
  <cp:revision>42</cp:revision>
  <dcterms:created xsi:type="dcterms:W3CDTF">2011-10-17T22:24:22Z</dcterms:created>
  <dcterms:modified xsi:type="dcterms:W3CDTF">2022-07-01T10:42:41Z</dcterms:modified>
  <cp:version/>
</cp:coreProperties>
</file>